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3"/>
  </p:notesMasterIdLst>
  <p:sldIdLst>
    <p:sldId id="256" r:id="rId2"/>
    <p:sldId id="257" r:id="rId3"/>
    <p:sldId id="258" r:id="rId4"/>
    <p:sldId id="259" r:id="rId5"/>
    <p:sldId id="260" r:id="rId6"/>
    <p:sldId id="267" r:id="rId7"/>
    <p:sldId id="268" r:id="rId8"/>
    <p:sldId id="269" r:id="rId9"/>
    <p:sldId id="314" r:id="rId10"/>
    <p:sldId id="315" r:id="rId11"/>
    <p:sldId id="270" r:id="rId12"/>
    <p:sldId id="271" r:id="rId13"/>
    <p:sldId id="272" r:id="rId14"/>
    <p:sldId id="273" r:id="rId15"/>
    <p:sldId id="292" r:id="rId16"/>
    <p:sldId id="293" r:id="rId17"/>
    <p:sldId id="274" r:id="rId18"/>
    <p:sldId id="290" r:id="rId19"/>
    <p:sldId id="291" r:id="rId20"/>
    <p:sldId id="275" r:id="rId21"/>
    <p:sldId id="276" r:id="rId22"/>
    <p:sldId id="296" r:id="rId23"/>
    <p:sldId id="297" r:id="rId24"/>
    <p:sldId id="303" r:id="rId25"/>
    <p:sldId id="316" r:id="rId26"/>
    <p:sldId id="317" r:id="rId27"/>
    <p:sldId id="277" r:id="rId28"/>
    <p:sldId id="278" r:id="rId29"/>
    <p:sldId id="279" r:id="rId30"/>
    <p:sldId id="280" r:id="rId31"/>
    <p:sldId id="312" r:id="rId32"/>
    <p:sldId id="313" r:id="rId33"/>
    <p:sldId id="311" r:id="rId34"/>
    <p:sldId id="281" r:id="rId35"/>
    <p:sldId id="282" r:id="rId36"/>
    <p:sldId id="308" r:id="rId37"/>
    <p:sldId id="309" r:id="rId38"/>
    <p:sldId id="310" r:id="rId39"/>
    <p:sldId id="298" r:id="rId40"/>
    <p:sldId id="302" r:id="rId41"/>
    <p:sldId id="300" r:id="rId42"/>
    <p:sldId id="301" r:id="rId43"/>
    <p:sldId id="304" r:id="rId44"/>
    <p:sldId id="306" r:id="rId45"/>
    <p:sldId id="307" r:id="rId46"/>
    <p:sldId id="284" r:id="rId47"/>
    <p:sldId id="287" r:id="rId48"/>
    <p:sldId id="294" r:id="rId49"/>
    <p:sldId id="288" r:id="rId50"/>
    <p:sldId id="289" r:id="rId51"/>
    <p:sldId id="295" r:id="rId52"/>
  </p:sldIdLst>
  <p:sldSz cx="9144000" cy="5143500" type="screen16x9"/>
  <p:notesSz cx="6858000" cy="9144000"/>
  <p:embeddedFontLst>
    <p:embeddedFont>
      <p:font typeface="Comfortaa SemiBold" panose="020B0604020202020204" charset="0"/>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gokk/q1OSnR2kTYavA6EFwguu3E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335" autoAdjust="0"/>
  </p:normalViewPr>
  <p:slideViewPr>
    <p:cSldViewPr snapToGrid="0">
      <p:cViewPr varScale="1">
        <p:scale>
          <a:sx n="145" d="100"/>
          <a:sy n="145" d="100"/>
        </p:scale>
        <p:origin x="100" y="1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 name="Google Shape;4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E3CA49BF-9579-F0A9-5FBC-D7E84C5B2713}"/>
            </a:ext>
          </a:extLst>
        </p:cNvPr>
        <p:cNvGrpSpPr/>
        <p:nvPr/>
      </p:nvGrpSpPr>
      <p:grpSpPr>
        <a:xfrm>
          <a:off x="0" y="0"/>
          <a:ext cx="0" cy="0"/>
          <a:chOff x="0" y="0"/>
          <a:chExt cx="0" cy="0"/>
        </a:xfrm>
      </p:grpSpPr>
      <p:sp>
        <p:nvSpPr>
          <p:cNvPr id="204" name="Google Shape;204;p13:notes">
            <a:extLst>
              <a:ext uri="{FF2B5EF4-FFF2-40B4-BE49-F238E27FC236}">
                <a16:creationId xmlns:a16="http://schemas.microsoft.com/office/drawing/2014/main" id="{C540ED17-3D0A-E03F-2CAB-78A169E931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13:notes">
            <a:extLst>
              <a:ext uri="{FF2B5EF4-FFF2-40B4-BE49-F238E27FC236}">
                <a16:creationId xmlns:a16="http://schemas.microsoft.com/office/drawing/2014/main" id="{94712452-F006-A817-E220-5A1D3DB5109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52990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f09a51399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2f09a51399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f09a51399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g2f09a513992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f09a51399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g2f09a513992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83136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f09a51399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g2f09a513992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51465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f09a51399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2f09a513992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f09a51399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2f09a513992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47446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f09a51399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2f09a513992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09650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f09a513992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2f09a513992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f09a513992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2f09a513992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f09a51399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2f09a51399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7639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f09a51399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g2f09a513992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89702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f09a51399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2f09a513992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354299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a:extLst>
            <a:ext uri="{FF2B5EF4-FFF2-40B4-BE49-F238E27FC236}">
              <a16:creationId xmlns:a16="http://schemas.microsoft.com/office/drawing/2014/main" id="{D20A61BF-BAD2-5B6B-C86A-31AF8DE0A2F0}"/>
            </a:ext>
          </a:extLst>
        </p:cNvPr>
        <p:cNvGrpSpPr/>
        <p:nvPr/>
      </p:nvGrpSpPr>
      <p:grpSpPr>
        <a:xfrm>
          <a:off x="0" y="0"/>
          <a:ext cx="0" cy="0"/>
          <a:chOff x="0" y="0"/>
          <a:chExt cx="0" cy="0"/>
        </a:xfrm>
      </p:grpSpPr>
      <p:sp>
        <p:nvSpPr>
          <p:cNvPr id="253" name="Google Shape;253;g2f09a513992_0_38:notes">
            <a:extLst>
              <a:ext uri="{FF2B5EF4-FFF2-40B4-BE49-F238E27FC236}">
                <a16:creationId xmlns:a16="http://schemas.microsoft.com/office/drawing/2014/main" id="{394E302D-CE25-756C-4A5A-046D1E68C8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g2f09a513992_0_38:notes">
            <a:extLst>
              <a:ext uri="{FF2B5EF4-FFF2-40B4-BE49-F238E27FC236}">
                <a16:creationId xmlns:a16="http://schemas.microsoft.com/office/drawing/2014/main" id="{308B4480-A27F-8403-FBF3-1298791FCAE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02121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a:extLst>
            <a:ext uri="{FF2B5EF4-FFF2-40B4-BE49-F238E27FC236}">
              <a16:creationId xmlns:a16="http://schemas.microsoft.com/office/drawing/2014/main" id="{8082918D-96CB-582D-F432-7C8FF0D20337}"/>
            </a:ext>
          </a:extLst>
        </p:cNvPr>
        <p:cNvGrpSpPr/>
        <p:nvPr/>
      </p:nvGrpSpPr>
      <p:grpSpPr>
        <a:xfrm>
          <a:off x="0" y="0"/>
          <a:ext cx="0" cy="0"/>
          <a:chOff x="0" y="0"/>
          <a:chExt cx="0" cy="0"/>
        </a:xfrm>
      </p:grpSpPr>
      <p:sp>
        <p:nvSpPr>
          <p:cNvPr id="271" name="Google Shape;271;g2f09a513992_0_57:notes">
            <a:extLst>
              <a:ext uri="{FF2B5EF4-FFF2-40B4-BE49-F238E27FC236}">
                <a16:creationId xmlns:a16="http://schemas.microsoft.com/office/drawing/2014/main" id="{3575CC6C-959A-1363-E1D6-0A8836696A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2f09a513992_0_57:notes">
            <a:extLst>
              <a:ext uri="{FF2B5EF4-FFF2-40B4-BE49-F238E27FC236}">
                <a16:creationId xmlns:a16="http://schemas.microsoft.com/office/drawing/2014/main" id="{FD1E0DEB-7922-33CE-3EDA-FADF5BF01D4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667409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f09a51399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2f09a51399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f09a51399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f09a51399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f09a51399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f09a51399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f09a513992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1" dirty="0"/>
              <a:t>Degree Centrality</a:t>
            </a:r>
            <a:r>
              <a:rPr lang="en-US" dirty="0"/>
              <a:t>: measures how many direct connections (or edges) a node has.</a:t>
            </a:r>
          </a:p>
          <a:p>
            <a:pPr marL="158750" indent="0">
              <a:buNone/>
            </a:pPr>
            <a:endParaRPr lang="en-US" b="1" dirty="0"/>
          </a:p>
          <a:p>
            <a:pPr marL="158750" indent="0">
              <a:buNone/>
            </a:pPr>
            <a:r>
              <a:rPr lang="en-US" b="1" dirty="0"/>
              <a:t>Clustering Centrality</a:t>
            </a:r>
            <a:r>
              <a:rPr lang="en-US" dirty="0"/>
              <a:t>: reflects how close a node's neighbors are to forming a complete clique (where every node is connected to every other node).</a:t>
            </a:r>
          </a:p>
          <a:p>
            <a:pPr marL="158750" indent="0">
              <a:buNone/>
            </a:pPr>
            <a:endParaRPr lang="en-US" b="1" dirty="0"/>
          </a:p>
          <a:p>
            <a:pPr marL="158750" indent="0">
              <a:buNone/>
            </a:pPr>
            <a:r>
              <a:rPr lang="en-US" b="1" dirty="0"/>
              <a:t>Eigenvector Centrality</a:t>
            </a:r>
            <a:r>
              <a:rPr lang="en-US" dirty="0"/>
              <a:t>: measures the influence of a node based on how connected its neighbors are and how influential those neighbors are</a:t>
            </a:r>
          </a:p>
          <a:p>
            <a:pPr marL="158750" indent="0">
              <a:buNone/>
            </a:pPr>
            <a:endParaRPr lang="en-US" b="1" dirty="0"/>
          </a:p>
          <a:p>
            <a:pPr marL="158750" indent="0">
              <a:buNone/>
            </a:pPr>
            <a:r>
              <a:rPr lang="en-US" b="1" dirty="0"/>
              <a:t>Betweenness Centrality</a:t>
            </a:r>
            <a:r>
              <a:rPr lang="en-US" dirty="0"/>
              <a:t>: measures how often a node acts as a bridge along the shortest path between two other nodes.</a:t>
            </a:r>
          </a:p>
          <a:p>
            <a:pPr marL="0" lvl="0" indent="0" algn="l" rtl="0">
              <a:spcBef>
                <a:spcPts val="0"/>
              </a:spcBef>
              <a:spcAft>
                <a:spcPts val="0"/>
              </a:spcAft>
              <a:buNone/>
            </a:pPr>
            <a:endParaRPr dirty="0"/>
          </a:p>
        </p:txBody>
      </p:sp>
      <p:sp>
        <p:nvSpPr>
          <p:cNvPr id="335" name="Google Shape;335;g2f09a513992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f09a51399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f09a51399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6449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f09a51399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f09a51399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0248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f09a513992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1" dirty="0"/>
              <a:t>Degree Centrality</a:t>
            </a:r>
            <a:r>
              <a:rPr lang="en-US" dirty="0"/>
              <a:t>: measures how many direct connections (or edges) a node has.</a:t>
            </a:r>
          </a:p>
          <a:p>
            <a:pPr marL="158750" indent="0">
              <a:buNone/>
            </a:pPr>
            <a:endParaRPr lang="en-US" b="1" dirty="0"/>
          </a:p>
          <a:p>
            <a:pPr marL="158750" indent="0">
              <a:buNone/>
            </a:pPr>
            <a:r>
              <a:rPr lang="en-US" b="1" dirty="0"/>
              <a:t>Clustering Centrality</a:t>
            </a:r>
            <a:r>
              <a:rPr lang="en-US" dirty="0"/>
              <a:t>: reflects how close a node's neighbors are to forming a complete clique (where every node is connected to every other node).</a:t>
            </a:r>
          </a:p>
          <a:p>
            <a:pPr marL="158750" indent="0">
              <a:buNone/>
            </a:pPr>
            <a:endParaRPr lang="en-US" b="1" dirty="0"/>
          </a:p>
          <a:p>
            <a:pPr marL="158750" indent="0">
              <a:buNone/>
            </a:pPr>
            <a:r>
              <a:rPr lang="en-US" b="1" dirty="0"/>
              <a:t>Eigenvector Centrality</a:t>
            </a:r>
            <a:r>
              <a:rPr lang="en-US" dirty="0"/>
              <a:t>: measures the influence of a node based on how connected its neighbors are and how influential those neighbors are</a:t>
            </a:r>
          </a:p>
          <a:p>
            <a:pPr marL="158750" indent="0">
              <a:buNone/>
            </a:pPr>
            <a:endParaRPr lang="en-US" b="1" dirty="0"/>
          </a:p>
          <a:p>
            <a:pPr marL="158750" indent="0">
              <a:buNone/>
            </a:pPr>
            <a:r>
              <a:rPr lang="en-US" b="1" dirty="0"/>
              <a:t>Betweenness Centrality</a:t>
            </a:r>
            <a:r>
              <a:rPr lang="en-US" dirty="0"/>
              <a:t>: measures how often a node acts as a bridge along the shortest path between two other nodes.</a:t>
            </a:r>
          </a:p>
          <a:p>
            <a:pPr marL="0" lvl="0" indent="0" algn="l" rtl="0">
              <a:spcBef>
                <a:spcPts val="0"/>
              </a:spcBef>
              <a:spcAft>
                <a:spcPts val="0"/>
              </a:spcAft>
              <a:buNone/>
            </a:pPr>
            <a:endParaRPr dirty="0"/>
          </a:p>
        </p:txBody>
      </p:sp>
      <p:sp>
        <p:nvSpPr>
          <p:cNvPr id="335" name="Google Shape;335;g2f09a513992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04847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f09a513992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f09a51399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f09a51399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f09a51399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f09a513992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1" dirty="0"/>
              <a:t>Degree Centrality</a:t>
            </a:r>
            <a:r>
              <a:rPr lang="en-US" dirty="0"/>
              <a:t>: measures how many direct connections (or edges) a node has.</a:t>
            </a:r>
          </a:p>
          <a:p>
            <a:pPr marL="158750" indent="0">
              <a:buNone/>
            </a:pPr>
            <a:endParaRPr lang="en-US" b="1" dirty="0"/>
          </a:p>
          <a:p>
            <a:pPr marL="158750" indent="0">
              <a:buNone/>
            </a:pPr>
            <a:r>
              <a:rPr lang="en-US" b="1" dirty="0"/>
              <a:t>Clustering Centrality</a:t>
            </a:r>
            <a:r>
              <a:rPr lang="en-US" dirty="0"/>
              <a:t>: reflects how close a node's neighbors are to forming a complete clique (where every node is connected to every other node).</a:t>
            </a:r>
          </a:p>
          <a:p>
            <a:pPr marL="158750" indent="0">
              <a:buNone/>
            </a:pPr>
            <a:endParaRPr lang="en-US" b="1" dirty="0"/>
          </a:p>
          <a:p>
            <a:pPr marL="158750" indent="0">
              <a:buNone/>
            </a:pPr>
            <a:r>
              <a:rPr lang="en-US" b="1" dirty="0"/>
              <a:t>Eigenvector Centrality</a:t>
            </a:r>
            <a:r>
              <a:rPr lang="en-US" dirty="0"/>
              <a:t>: measures the influence of a node based on how connected its neighbors are and how influential those neighbors are</a:t>
            </a:r>
          </a:p>
          <a:p>
            <a:pPr marL="158750" indent="0">
              <a:buNone/>
            </a:pPr>
            <a:endParaRPr lang="en-US" b="1" dirty="0"/>
          </a:p>
          <a:p>
            <a:pPr marL="158750" indent="0">
              <a:buNone/>
            </a:pPr>
            <a:r>
              <a:rPr lang="en-US" b="1" dirty="0"/>
              <a:t>Betweenness Centrality</a:t>
            </a:r>
            <a:r>
              <a:rPr lang="en-US" dirty="0"/>
              <a:t>: measures how often a node acts as a bridge along the shortest path between two other nodes.</a:t>
            </a:r>
          </a:p>
          <a:p>
            <a:pPr marL="0" lvl="0" indent="0" algn="l" rtl="0">
              <a:spcBef>
                <a:spcPts val="0"/>
              </a:spcBef>
              <a:spcAft>
                <a:spcPts val="0"/>
              </a:spcAft>
              <a:buNone/>
            </a:pPr>
            <a:endParaRPr dirty="0"/>
          </a:p>
        </p:txBody>
      </p:sp>
      <p:sp>
        <p:nvSpPr>
          <p:cNvPr id="335" name="Google Shape;335;g2f09a513992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21723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f09a513992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f09a51399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2308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f09a51399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f09a51399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4075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f09a513992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2f09a513992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1380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Main k-core is the maximal subgraph with the largest degree</a:t>
            </a:r>
          </a:p>
          <a:p>
            <a:pPr marL="158750" indent="0">
              <a:buNone/>
            </a:pPr>
            <a:endParaRPr lang="en-US" dirty="0"/>
          </a:p>
          <a:p>
            <a:pPr marL="158750" indent="0">
              <a:buNone/>
            </a:pPr>
            <a:r>
              <a:rPr lang="en-US" dirty="0"/>
              <a:t>Should probably calculate the degree</a:t>
            </a:r>
          </a:p>
        </p:txBody>
      </p:sp>
    </p:spTree>
    <p:extLst>
      <p:ext uri="{BB962C8B-B14F-4D97-AF65-F5344CB8AC3E}">
        <p14:creationId xmlns:p14="http://schemas.microsoft.com/office/powerpoint/2010/main" val="4235226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f09a513992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g2f09a513992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98410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f09a513992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g2f09a513992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089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379469E3-FDCA-DD2B-8A3A-47BA6F41B3E4}"/>
            </a:ext>
          </a:extLst>
        </p:cNvPr>
        <p:cNvGrpSpPr/>
        <p:nvPr/>
      </p:nvGrpSpPr>
      <p:grpSpPr>
        <a:xfrm>
          <a:off x="0" y="0"/>
          <a:ext cx="0" cy="0"/>
          <a:chOff x="0" y="0"/>
          <a:chExt cx="0" cy="0"/>
        </a:xfrm>
      </p:grpSpPr>
      <p:sp>
        <p:nvSpPr>
          <p:cNvPr id="184" name="Google Shape;184;p12:notes">
            <a:extLst>
              <a:ext uri="{FF2B5EF4-FFF2-40B4-BE49-F238E27FC236}">
                <a16:creationId xmlns:a16="http://schemas.microsoft.com/office/drawing/2014/main" id="{729FCC1B-9D58-114B-9936-8B8C0AA216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2:notes">
            <a:extLst>
              <a:ext uri="{FF2B5EF4-FFF2-40B4-BE49-F238E27FC236}">
                <a16:creationId xmlns:a16="http://schemas.microsoft.com/office/drawing/2014/main" id="{91ACB6F0-DEAB-BE15-7B33-D58E99E9F3C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55059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 name="Google Shape;11;p1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2" name="Google Shape;12;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1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5" name="Google Shape;15;p1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 name="Google Shape;25;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2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1" name="Google Shape;3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2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34" name="Google Shape;3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5"/>
        <p:cNvGrpSpPr/>
        <p:nvPr/>
      </p:nvGrpSpPr>
      <p:grpSpPr>
        <a:xfrm>
          <a:off x="0" y="0"/>
          <a:ext cx="0" cy="0"/>
          <a:chOff x="0" y="0"/>
          <a:chExt cx="0" cy="0"/>
        </a:xfrm>
      </p:grpSpPr>
      <p:sp>
        <p:nvSpPr>
          <p:cNvPr id="36" name="Google Shape;36;p2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7" name="Google Shape;37;p2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38" name="Google Shape;38;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
        <p:nvSpPr>
          <p:cNvPr id="40" name="Google Shape;40;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23.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hyperlink" Target="https://networkx-temporal.readthedocs.io/en/latest/examples/community.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
          <p:cNvSpPr txBox="1">
            <a:spLocks noGrp="1"/>
          </p:cNvSpPr>
          <p:nvPr>
            <p:ph type="body" idx="1"/>
          </p:nvPr>
        </p:nvSpPr>
        <p:spPr>
          <a:xfrm>
            <a:off x="235500" y="1161000"/>
            <a:ext cx="2808000" cy="2232900"/>
          </a:xfrm>
          <a:prstGeom prst="rect">
            <a:avLst/>
          </a:prstGeom>
          <a:noFill/>
          <a:ln>
            <a:noFill/>
          </a:ln>
        </p:spPr>
        <p:txBody>
          <a:bodyPr spcFirstLastPara="1" wrap="square" lIns="91425" tIns="91425" rIns="91425" bIns="91425" anchor="t" anchorCtr="0">
            <a:normAutofit/>
          </a:bodyPr>
          <a:lstStyle/>
          <a:p>
            <a:pPr marL="0" lvl="0" indent="0" algn="just" rtl="0">
              <a:lnSpc>
                <a:spcPct val="115000"/>
              </a:lnSpc>
              <a:spcBef>
                <a:spcPts val="0"/>
              </a:spcBef>
              <a:spcAft>
                <a:spcPts val="0"/>
              </a:spcAft>
              <a:buSzPts val="1200"/>
              <a:buNone/>
            </a:pPr>
            <a:r>
              <a:rPr lang="en" dirty="0"/>
              <a:t>Two hashtags are connected if the same user referenced them. </a:t>
            </a:r>
            <a:endParaRPr dirty="0"/>
          </a:p>
          <a:p>
            <a:pPr marL="0" lvl="0" indent="0" algn="just" rtl="0">
              <a:lnSpc>
                <a:spcPct val="115000"/>
              </a:lnSpc>
              <a:spcBef>
                <a:spcPts val="1200"/>
              </a:spcBef>
              <a:spcAft>
                <a:spcPts val="1200"/>
              </a:spcAft>
              <a:buSzPts val="1200"/>
              <a:buNone/>
            </a:pPr>
            <a:r>
              <a:rPr lang="en" dirty="0"/>
              <a:t>Link weight is given by the nr of different users who used the hashtag pair.</a:t>
            </a:r>
            <a:endParaRPr dirty="0"/>
          </a:p>
        </p:txBody>
      </p:sp>
      <p:sp>
        <p:nvSpPr>
          <p:cNvPr id="46" name="Google Shape;46;p1"/>
          <p:cNvSpPr txBox="1">
            <a:spLocks noGrp="1"/>
          </p:cNvSpPr>
          <p:nvPr>
            <p:ph type="title"/>
          </p:nvPr>
        </p:nvSpPr>
        <p:spPr>
          <a:xfrm>
            <a:off x="235500" y="683949"/>
            <a:ext cx="2808000" cy="5127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2400"/>
              <a:buNone/>
            </a:pPr>
            <a:r>
              <a:rPr lang="en" sz="2100"/>
              <a:t>Hashtag nodes</a:t>
            </a:r>
            <a:endParaRPr sz="2100"/>
          </a:p>
        </p:txBody>
      </p:sp>
      <p:sp>
        <p:nvSpPr>
          <p:cNvPr id="47" name="Google Shape;47;p1"/>
          <p:cNvSpPr txBox="1">
            <a:spLocks noGrp="1"/>
          </p:cNvSpPr>
          <p:nvPr>
            <p:ph type="body" idx="1"/>
          </p:nvPr>
        </p:nvSpPr>
        <p:spPr>
          <a:xfrm>
            <a:off x="3206575" y="1170450"/>
            <a:ext cx="2808000" cy="2643000"/>
          </a:xfrm>
          <a:prstGeom prst="rect">
            <a:avLst/>
          </a:prstGeom>
          <a:solidFill>
            <a:srgbClr val="D8DEE5"/>
          </a:solidFill>
          <a:ln>
            <a:noFill/>
          </a:ln>
        </p:spPr>
        <p:txBody>
          <a:bodyPr spcFirstLastPara="1" wrap="square" lIns="91425" tIns="91425" rIns="91425" bIns="91425" anchor="t" anchorCtr="0">
            <a:normAutofit/>
          </a:bodyPr>
          <a:lstStyle/>
          <a:p>
            <a:pPr marL="0" lvl="0" indent="0" algn="just" rtl="0">
              <a:lnSpc>
                <a:spcPct val="115000"/>
              </a:lnSpc>
              <a:spcBef>
                <a:spcPts val="0"/>
              </a:spcBef>
              <a:spcAft>
                <a:spcPts val="0"/>
              </a:spcAft>
              <a:buSzPts val="1200"/>
              <a:buNone/>
            </a:pPr>
            <a:r>
              <a:rPr lang="en" dirty="0"/>
              <a:t>Two users are connected if they referenced the same hashtag.</a:t>
            </a:r>
            <a:endParaRPr dirty="0"/>
          </a:p>
          <a:p>
            <a:pPr marL="0" lvl="0" indent="0" algn="just" rtl="0">
              <a:lnSpc>
                <a:spcPct val="115000"/>
              </a:lnSpc>
              <a:spcBef>
                <a:spcPts val="1200"/>
              </a:spcBef>
              <a:spcAft>
                <a:spcPts val="1200"/>
              </a:spcAft>
              <a:buSzPts val="1200"/>
              <a:buNone/>
            </a:pPr>
            <a:r>
              <a:rPr lang="en" dirty="0"/>
              <a:t>Link weight is given by the nr of different hashtags shared between user pairs</a:t>
            </a:r>
            <a:endParaRPr dirty="0"/>
          </a:p>
        </p:txBody>
      </p:sp>
      <p:sp>
        <p:nvSpPr>
          <p:cNvPr id="48" name="Google Shape;48;p1"/>
          <p:cNvSpPr txBox="1">
            <a:spLocks noGrp="1"/>
          </p:cNvSpPr>
          <p:nvPr>
            <p:ph type="title"/>
          </p:nvPr>
        </p:nvSpPr>
        <p:spPr>
          <a:xfrm>
            <a:off x="3206563" y="690361"/>
            <a:ext cx="2808000" cy="512700"/>
          </a:xfrm>
          <a:prstGeom prst="rect">
            <a:avLst/>
          </a:prstGeom>
          <a:solidFill>
            <a:srgbClr val="D8DEE5"/>
          </a:solid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2400"/>
              <a:buNone/>
            </a:pPr>
            <a:r>
              <a:rPr lang="en" sz="2100"/>
              <a:t>User nodes</a:t>
            </a:r>
            <a:endParaRPr sz="2100"/>
          </a:p>
        </p:txBody>
      </p:sp>
      <p:sp>
        <p:nvSpPr>
          <p:cNvPr id="49" name="Google Shape;49;p1"/>
          <p:cNvSpPr txBox="1">
            <a:spLocks noGrp="1"/>
          </p:cNvSpPr>
          <p:nvPr>
            <p:ph type="body" idx="1"/>
          </p:nvPr>
        </p:nvSpPr>
        <p:spPr>
          <a:xfrm>
            <a:off x="6177625" y="1170450"/>
            <a:ext cx="2808000" cy="2725800"/>
          </a:xfrm>
          <a:prstGeom prst="rect">
            <a:avLst/>
          </a:prstGeom>
          <a:noFill/>
          <a:ln>
            <a:noFill/>
          </a:ln>
        </p:spPr>
        <p:txBody>
          <a:bodyPr spcFirstLastPara="1" wrap="square" lIns="91425" tIns="91425" rIns="91425" bIns="91425" anchor="t" anchorCtr="0">
            <a:normAutofit lnSpcReduction="10000"/>
          </a:bodyPr>
          <a:lstStyle/>
          <a:p>
            <a:pPr marL="0" lvl="0" indent="0" algn="just" rtl="0">
              <a:lnSpc>
                <a:spcPct val="115000"/>
              </a:lnSpc>
              <a:spcBef>
                <a:spcPts val="0"/>
              </a:spcBef>
              <a:spcAft>
                <a:spcPts val="0"/>
              </a:spcAft>
              <a:buSzPts val="1200"/>
              <a:buNone/>
            </a:pPr>
            <a:r>
              <a:rPr lang="en" dirty="0"/>
              <a:t>Each user connects to the hashtags it referenced. </a:t>
            </a:r>
            <a:endParaRPr dirty="0"/>
          </a:p>
          <a:p>
            <a:pPr marL="0" lvl="0" indent="0" algn="just" rtl="0">
              <a:lnSpc>
                <a:spcPct val="115000"/>
              </a:lnSpc>
              <a:spcBef>
                <a:spcPts val="1200"/>
              </a:spcBef>
              <a:spcAft>
                <a:spcPts val="0"/>
              </a:spcAft>
              <a:buSzPts val="1200"/>
              <a:buNone/>
            </a:pPr>
            <a:r>
              <a:rPr lang="en" dirty="0"/>
              <a:t>Users do not connect directly to other users; hashtags do not connect directly to other hashtags.</a:t>
            </a:r>
            <a:endParaRPr dirty="0"/>
          </a:p>
          <a:p>
            <a:pPr marL="0" lvl="0" indent="0" algn="just" rtl="0">
              <a:lnSpc>
                <a:spcPct val="115000"/>
              </a:lnSpc>
              <a:spcBef>
                <a:spcPts val="1200"/>
              </a:spcBef>
              <a:spcAft>
                <a:spcPts val="0"/>
              </a:spcAft>
              <a:buSzPts val="1200"/>
              <a:buNone/>
            </a:pPr>
            <a:r>
              <a:rPr lang="en" dirty="0"/>
              <a:t>Link weight between user and hashtag is given by the nr of times a user referenced the hashtag.</a:t>
            </a:r>
            <a:endParaRPr dirty="0"/>
          </a:p>
          <a:p>
            <a:pPr marL="0" lvl="0" indent="0" algn="just" rtl="0">
              <a:lnSpc>
                <a:spcPct val="115000"/>
              </a:lnSpc>
              <a:spcBef>
                <a:spcPts val="1200"/>
              </a:spcBef>
              <a:spcAft>
                <a:spcPts val="1200"/>
              </a:spcAft>
              <a:buSzPts val="1200"/>
              <a:buNone/>
            </a:pPr>
            <a:r>
              <a:rPr lang="en" dirty="0"/>
              <a:t>Hashtags only used once were removed (trimmed).</a:t>
            </a:r>
            <a:endParaRPr dirty="0"/>
          </a:p>
        </p:txBody>
      </p:sp>
      <p:sp>
        <p:nvSpPr>
          <p:cNvPr id="50" name="Google Shape;50;p1"/>
          <p:cNvSpPr txBox="1">
            <a:spLocks noGrp="1"/>
          </p:cNvSpPr>
          <p:nvPr>
            <p:ph type="title"/>
          </p:nvPr>
        </p:nvSpPr>
        <p:spPr>
          <a:xfrm>
            <a:off x="6177625" y="690361"/>
            <a:ext cx="2808000" cy="5127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2400"/>
              <a:buNone/>
            </a:pPr>
            <a:r>
              <a:rPr lang="en" sz="2100"/>
              <a:t>Bipartite network</a:t>
            </a:r>
            <a:endParaRPr sz="2100"/>
          </a:p>
        </p:txBody>
      </p:sp>
      <p:sp>
        <p:nvSpPr>
          <p:cNvPr id="51" name="Google Shape;51;p1"/>
          <p:cNvSpPr txBox="1"/>
          <p:nvPr/>
        </p:nvSpPr>
        <p:spPr>
          <a:xfrm>
            <a:off x="0" y="50050"/>
            <a:ext cx="91440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dk1"/>
                </a:solidFill>
                <a:latin typeface="Comfortaa SemiBold"/>
                <a:ea typeface="Comfortaa SemiBold"/>
                <a:cs typeface="Comfortaa SemiBold"/>
                <a:sym typeface="Comfortaa SemiBold"/>
              </a:rPr>
              <a:t>3 different network architectures</a:t>
            </a:r>
            <a:endParaRPr sz="2400" b="0" i="0" u="none" strike="noStrike" cap="none">
              <a:solidFill>
                <a:schemeClr val="dk1"/>
              </a:solidFill>
              <a:latin typeface="Comfortaa SemiBold"/>
              <a:ea typeface="Comfortaa SemiBold"/>
              <a:cs typeface="Comfortaa SemiBold"/>
              <a:sym typeface="Comfortaa SemiBold"/>
            </a:endParaRPr>
          </a:p>
        </p:txBody>
      </p:sp>
      <p:sp>
        <p:nvSpPr>
          <p:cNvPr id="52" name="Google Shape;52;p1"/>
          <p:cNvSpPr/>
          <p:nvPr/>
        </p:nvSpPr>
        <p:spPr>
          <a:xfrm rot="-5400000">
            <a:off x="4422025" y="-473062"/>
            <a:ext cx="289800" cy="87105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1"/>
          <p:cNvSpPr txBox="1"/>
          <p:nvPr/>
        </p:nvSpPr>
        <p:spPr>
          <a:xfrm>
            <a:off x="0" y="3937638"/>
            <a:ext cx="91440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dk1"/>
                </a:solidFill>
                <a:latin typeface="Comfortaa SemiBold"/>
                <a:ea typeface="Comfortaa SemiBold"/>
                <a:cs typeface="Comfortaa SemiBold"/>
                <a:sym typeface="Comfortaa SemiBold"/>
              </a:rPr>
              <a:t>2 datasets</a:t>
            </a:r>
            <a:endParaRPr sz="2400" b="0" i="0" u="none" strike="noStrike" cap="none">
              <a:solidFill>
                <a:schemeClr val="dk1"/>
              </a:solidFill>
              <a:latin typeface="Comfortaa SemiBold"/>
              <a:ea typeface="Comfortaa SemiBold"/>
              <a:cs typeface="Comfortaa SemiBold"/>
              <a:sym typeface="Comfortaa SemiBold"/>
            </a:endParaRPr>
          </a:p>
        </p:txBody>
      </p:sp>
      <p:sp>
        <p:nvSpPr>
          <p:cNvPr id="54" name="Google Shape;54;p1"/>
          <p:cNvSpPr txBox="1">
            <a:spLocks noGrp="1"/>
          </p:cNvSpPr>
          <p:nvPr>
            <p:ph type="body" idx="1"/>
          </p:nvPr>
        </p:nvSpPr>
        <p:spPr>
          <a:xfrm>
            <a:off x="311700" y="4178675"/>
            <a:ext cx="3999900" cy="512700"/>
          </a:xfrm>
          <a:prstGeom prst="rect">
            <a:avLst/>
          </a:prstGeom>
          <a:noFill/>
          <a:ln>
            <a:noFill/>
          </a:ln>
        </p:spPr>
        <p:txBody>
          <a:bodyPr spcFirstLastPara="1" wrap="square" lIns="91425" tIns="91425" rIns="91425" bIns="91425" anchor="t" anchorCtr="0">
            <a:normAutofit fontScale="62500" lnSpcReduction="20000"/>
          </a:bodyPr>
          <a:lstStyle/>
          <a:p>
            <a:pPr marL="0" lvl="0" indent="0" algn="ctr" rtl="0">
              <a:lnSpc>
                <a:spcPct val="115000"/>
              </a:lnSpc>
              <a:spcBef>
                <a:spcPts val="0"/>
              </a:spcBef>
              <a:spcAft>
                <a:spcPts val="1200"/>
              </a:spcAft>
              <a:buSzPct val="106666"/>
              <a:buNone/>
            </a:pPr>
            <a:r>
              <a:rPr lang="en" sz="1800">
                <a:solidFill>
                  <a:srgbClr val="666666"/>
                </a:solidFill>
                <a:highlight>
                  <a:srgbClr val="666666"/>
                </a:highlight>
              </a:rPr>
              <a:t>_</a:t>
            </a:r>
            <a:r>
              <a:rPr lang="en" sz="1800">
                <a:solidFill>
                  <a:schemeClr val="lt1"/>
                </a:solidFill>
                <a:highlight>
                  <a:srgbClr val="666666"/>
                </a:highlight>
              </a:rPr>
              <a:t>9 noviembre</a:t>
            </a:r>
            <a:r>
              <a:rPr lang="en" sz="1800">
                <a:solidFill>
                  <a:srgbClr val="666666"/>
                </a:solidFill>
                <a:highlight>
                  <a:srgbClr val="666666"/>
                </a:highlight>
              </a:rPr>
              <a:t>_&lt;</a:t>
            </a:r>
            <a:endParaRPr sz="1800">
              <a:solidFill>
                <a:srgbClr val="666666"/>
              </a:solidFill>
              <a:highlight>
                <a:srgbClr val="666666"/>
              </a:highlight>
            </a:endParaRPr>
          </a:p>
        </p:txBody>
      </p:sp>
      <p:sp>
        <p:nvSpPr>
          <p:cNvPr id="55" name="Google Shape;55;p1"/>
          <p:cNvSpPr txBox="1">
            <a:spLocks noGrp="1"/>
          </p:cNvSpPr>
          <p:nvPr>
            <p:ph type="body" idx="4294967295"/>
          </p:nvPr>
        </p:nvSpPr>
        <p:spPr>
          <a:xfrm>
            <a:off x="4832400" y="4178675"/>
            <a:ext cx="3999900" cy="51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100">
                <a:solidFill>
                  <a:srgbClr val="666666"/>
                </a:solidFill>
                <a:highlight>
                  <a:srgbClr val="666666"/>
                </a:highlight>
              </a:rPr>
              <a:t>_</a:t>
            </a:r>
            <a:r>
              <a:rPr lang="en" sz="1100">
                <a:solidFill>
                  <a:schemeClr val="lt1"/>
                </a:solidFill>
                <a:highlight>
                  <a:srgbClr val="666666"/>
                </a:highlight>
              </a:rPr>
              <a:t>No al tarifazo</a:t>
            </a:r>
            <a:r>
              <a:rPr lang="en" sz="1100">
                <a:solidFill>
                  <a:srgbClr val="666666"/>
                </a:solidFill>
                <a:highlight>
                  <a:srgbClr val="666666"/>
                </a:highlight>
              </a:rPr>
              <a:t>_</a:t>
            </a:r>
            <a:endParaRPr sz="1100">
              <a:solidFill>
                <a:srgbClr val="666666"/>
              </a:solidFill>
              <a:highlight>
                <a:srgbClr val="666666"/>
              </a:highlight>
            </a:endParaRPr>
          </a:p>
          <a:p>
            <a:pPr marL="0" lvl="0" indent="0" algn="ctr" rtl="0">
              <a:lnSpc>
                <a:spcPct val="115000"/>
              </a:lnSpc>
              <a:spcBef>
                <a:spcPts val="1200"/>
              </a:spcBef>
              <a:spcAft>
                <a:spcPts val="1200"/>
              </a:spcAft>
              <a:buSzPts val="1800"/>
              <a:buNone/>
            </a:pPr>
            <a:endParaRPr/>
          </a:p>
        </p:txBody>
      </p:sp>
      <p:sp>
        <p:nvSpPr>
          <p:cNvPr id="56" name="Google Shape;56;p1"/>
          <p:cNvSpPr txBox="1"/>
          <p:nvPr/>
        </p:nvSpPr>
        <p:spPr>
          <a:xfrm>
            <a:off x="1136725" y="4533150"/>
            <a:ext cx="6947700" cy="5817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1200"/>
              </a:spcAft>
              <a:buClr>
                <a:srgbClr val="000000"/>
              </a:buClr>
              <a:buSzPts val="1200"/>
              <a:buFont typeface="Arial"/>
              <a:buNone/>
            </a:pPr>
            <a:r>
              <a:rPr lang="en" sz="1200" b="0" i="0" u="none" strike="noStrike" cap="none">
                <a:solidFill>
                  <a:schemeClr val="dk2"/>
                </a:solidFill>
                <a:latin typeface="Arial"/>
                <a:ea typeface="Arial"/>
                <a:cs typeface="Arial"/>
                <a:sym typeface="Arial"/>
              </a:rPr>
              <a:t>Networks were created in 1h windows with the raw datasets (before cleaning) and after lower casing and removing all special characters from hashtags (after cleaning).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7415055A-7462-3E71-2EC7-CC8E398AD29D}"/>
            </a:ext>
          </a:extLst>
        </p:cNvPr>
        <p:cNvGrpSpPr/>
        <p:nvPr/>
      </p:nvGrpSpPr>
      <p:grpSpPr>
        <a:xfrm>
          <a:off x="0" y="0"/>
          <a:ext cx="0" cy="0"/>
          <a:chOff x="0" y="0"/>
          <a:chExt cx="0" cy="0"/>
        </a:xfrm>
      </p:grpSpPr>
      <p:sp>
        <p:nvSpPr>
          <p:cNvPr id="207" name="Google Shape;207;p13">
            <a:extLst>
              <a:ext uri="{FF2B5EF4-FFF2-40B4-BE49-F238E27FC236}">
                <a16:creationId xmlns:a16="http://schemas.microsoft.com/office/drawing/2014/main" id="{CC1B6526-46F8-C527-64D4-DE3B79BE7573}"/>
              </a:ext>
            </a:extLst>
          </p:cNvPr>
          <p:cNvSpPr txBox="1"/>
          <p:nvPr/>
        </p:nvSpPr>
        <p:spPr>
          <a:xfrm>
            <a:off x="384501" y="513258"/>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User nodes</a:t>
            </a:r>
            <a:endParaRPr sz="1200" b="0" i="0" u="none" strike="noStrike" cap="none">
              <a:solidFill>
                <a:schemeClr val="dk2"/>
              </a:solidFill>
              <a:latin typeface="Arial"/>
              <a:ea typeface="Arial"/>
              <a:cs typeface="Arial"/>
              <a:sym typeface="Arial"/>
            </a:endParaRPr>
          </a:p>
        </p:txBody>
      </p:sp>
      <p:sp>
        <p:nvSpPr>
          <p:cNvPr id="208" name="Google Shape;208;p13">
            <a:extLst>
              <a:ext uri="{FF2B5EF4-FFF2-40B4-BE49-F238E27FC236}">
                <a16:creationId xmlns:a16="http://schemas.microsoft.com/office/drawing/2014/main" id="{40B93C65-A975-EDEA-E97E-0B26C4AA8CCA}"/>
              </a:ext>
            </a:extLst>
          </p:cNvPr>
          <p:cNvSpPr txBox="1"/>
          <p:nvPr/>
        </p:nvSpPr>
        <p:spPr>
          <a:xfrm>
            <a:off x="4755776" y="1624918"/>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Bipartite network</a:t>
            </a:r>
            <a:endParaRPr sz="1200" b="0" i="0" u="none" strike="noStrike" cap="none">
              <a:solidFill>
                <a:schemeClr val="dk2"/>
              </a:solidFill>
              <a:latin typeface="Arial"/>
              <a:ea typeface="Arial"/>
              <a:cs typeface="Arial"/>
              <a:sym typeface="Arial"/>
            </a:endParaRPr>
          </a:p>
        </p:txBody>
      </p:sp>
      <p:sp>
        <p:nvSpPr>
          <p:cNvPr id="209" name="Google Shape;209;p13">
            <a:extLst>
              <a:ext uri="{FF2B5EF4-FFF2-40B4-BE49-F238E27FC236}">
                <a16:creationId xmlns:a16="http://schemas.microsoft.com/office/drawing/2014/main" id="{42E6899B-AED0-FD2A-AB81-C5EA581C7C7E}"/>
              </a:ext>
            </a:extLst>
          </p:cNvPr>
          <p:cNvSpPr txBox="1"/>
          <p:nvPr/>
        </p:nvSpPr>
        <p:spPr>
          <a:xfrm>
            <a:off x="384501" y="3003537"/>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Hashtag nodes</a:t>
            </a:r>
            <a:endParaRPr sz="1200" b="0" i="0" u="none" strike="noStrike" cap="none">
              <a:solidFill>
                <a:schemeClr val="dk2"/>
              </a:solidFill>
              <a:latin typeface="Arial"/>
              <a:ea typeface="Arial"/>
              <a:cs typeface="Arial"/>
              <a:sym typeface="Arial"/>
            </a:endParaRPr>
          </a:p>
        </p:txBody>
      </p:sp>
      <p:sp>
        <p:nvSpPr>
          <p:cNvPr id="210" name="Google Shape;210;p13">
            <a:extLst>
              <a:ext uri="{FF2B5EF4-FFF2-40B4-BE49-F238E27FC236}">
                <a16:creationId xmlns:a16="http://schemas.microsoft.com/office/drawing/2014/main" id="{1B18B445-E549-D75F-C7F5-DE5ED0E83EAA}"/>
              </a:ext>
            </a:extLst>
          </p:cNvPr>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No al tarifazo</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pic>
        <p:nvPicPr>
          <p:cNvPr id="211" name="Google Shape;211;p13">
            <a:extLst>
              <a:ext uri="{FF2B5EF4-FFF2-40B4-BE49-F238E27FC236}">
                <a16:creationId xmlns:a16="http://schemas.microsoft.com/office/drawing/2014/main" id="{0CD20940-5CFE-B3A5-3140-7413AA098258}"/>
              </a:ext>
            </a:extLst>
          </p:cNvPr>
          <p:cNvPicPr preferRelativeResize="0"/>
          <p:nvPr/>
        </p:nvPicPr>
        <p:blipFill rotWithShape="1">
          <a:blip r:embed="rId3">
            <a:alphaModFix/>
          </a:blip>
          <a:srcRect/>
          <a:stretch/>
        </p:blipFill>
        <p:spPr>
          <a:xfrm>
            <a:off x="4572000" y="1904570"/>
            <a:ext cx="4572000" cy="1684421"/>
          </a:xfrm>
          <a:prstGeom prst="rect">
            <a:avLst/>
          </a:prstGeom>
          <a:noFill/>
          <a:ln>
            <a:noFill/>
          </a:ln>
        </p:spPr>
      </p:pic>
      <p:pic>
        <p:nvPicPr>
          <p:cNvPr id="212" name="Google Shape;212;p13">
            <a:extLst>
              <a:ext uri="{FF2B5EF4-FFF2-40B4-BE49-F238E27FC236}">
                <a16:creationId xmlns:a16="http://schemas.microsoft.com/office/drawing/2014/main" id="{E0301776-9104-8397-F5AF-4012E29A5DFA}"/>
              </a:ext>
            </a:extLst>
          </p:cNvPr>
          <p:cNvPicPr preferRelativeResize="0"/>
          <p:nvPr/>
        </p:nvPicPr>
        <p:blipFill rotWithShape="1">
          <a:blip r:embed="rId4">
            <a:alphaModFix/>
          </a:blip>
          <a:srcRect/>
          <a:stretch/>
        </p:blipFill>
        <p:spPr>
          <a:xfrm>
            <a:off x="0" y="3274226"/>
            <a:ext cx="4572000" cy="1759555"/>
          </a:xfrm>
          <a:prstGeom prst="rect">
            <a:avLst/>
          </a:prstGeom>
          <a:noFill/>
          <a:ln>
            <a:noFill/>
          </a:ln>
        </p:spPr>
      </p:pic>
      <p:pic>
        <p:nvPicPr>
          <p:cNvPr id="213" name="Google Shape;213;p13">
            <a:extLst>
              <a:ext uri="{FF2B5EF4-FFF2-40B4-BE49-F238E27FC236}">
                <a16:creationId xmlns:a16="http://schemas.microsoft.com/office/drawing/2014/main" id="{72DE36B4-78F3-2F5A-BFB0-880A7AAEEDEB}"/>
              </a:ext>
            </a:extLst>
          </p:cNvPr>
          <p:cNvPicPr preferRelativeResize="0"/>
          <p:nvPr/>
        </p:nvPicPr>
        <p:blipFill rotWithShape="1">
          <a:blip r:embed="rId5">
            <a:alphaModFix/>
          </a:blip>
          <a:srcRect/>
          <a:stretch/>
        </p:blipFill>
        <p:spPr>
          <a:xfrm>
            <a:off x="0" y="797030"/>
            <a:ext cx="4572000" cy="1684421"/>
          </a:xfrm>
          <a:prstGeom prst="rect">
            <a:avLst/>
          </a:prstGeom>
          <a:noFill/>
          <a:ln>
            <a:noFill/>
          </a:ln>
        </p:spPr>
      </p:pic>
      <p:sp>
        <p:nvSpPr>
          <p:cNvPr id="214" name="Google Shape;214;p13">
            <a:extLst>
              <a:ext uri="{FF2B5EF4-FFF2-40B4-BE49-F238E27FC236}">
                <a16:creationId xmlns:a16="http://schemas.microsoft.com/office/drawing/2014/main" id="{EA5E87F7-D768-337E-AE98-C7B1ADC2F846}"/>
              </a:ext>
            </a:extLst>
          </p:cNvPr>
          <p:cNvSpPr txBox="1"/>
          <p:nvPr/>
        </p:nvSpPr>
        <p:spPr>
          <a:xfrm>
            <a:off x="1614862" y="27635"/>
            <a:ext cx="6845052" cy="800597"/>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b="0" i="0" u="none" strike="noStrike" cap="none" dirty="0">
                <a:solidFill>
                  <a:schemeClr val="dk2"/>
                </a:solidFill>
                <a:latin typeface="Arial"/>
                <a:ea typeface="Arial"/>
                <a:cs typeface="Arial"/>
                <a:sym typeface="Arial"/>
              </a:rPr>
              <a:t>Frequency plots of the top 20 nodes in the network with highest nestedness colored by component</a:t>
            </a:r>
            <a:endParaRPr sz="1050" b="0" i="0" u="none" strike="noStrike" cap="none" dirty="0">
              <a:solidFill>
                <a:schemeClr val="dk2"/>
              </a:solidFill>
              <a:latin typeface="Arial"/>
              <a:ea typeface="Arial"/>
              <a:cs typeface="Arial"/>
              <a:sym typeface="Arial"/>
            </a:endParaRPr>
          </a:p>
        </p:txBody>
      </p:sp>
      <p:sp>
        <p:nvSpPr>
          <p:cNvPr id="215" name="Google Shape;215;p13">
            <a:extLst>
              <a:ext uri="{FF2B5EF4-FFF2-40B4-BE49-F238E27FC236}">
                <a16:creationId xmlns:a16="http://schemas.microsoft.com/office/drawing/2014/main" id="{6D04690D-3D50-065F-03C7-A7CC3AE4BCE1}"/>
              </a:ext>
            </a:extLst>
          </p:cNvPr>
          <p:cNvSpPr/>
          <p:nvPr/>
        </p:nvSpPr>
        <p:spPr>
          <a:xfrm>
            <a:off x="116540" y="1537447"/>
            <a:ext cx="739590" cy="689037"/>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 name="Google Shape;216;p13">
            <a:extLst>
              <a:ext uri="{FF2B5EF4-FFF2-40B4-BE49-F238E27FC236}">
                <a16:creationId xmlns:a16="http://schemas.microsoft.com/office/drawing/2014/main" id="{B97A913E-FCDD-3435-52D2-BFCF9CB324B5}"/>
              </a:ext>
            </a:extLst>
          </p:cNvPr>
          <p:cNvSpPr/>
          <p:nvPr/>
        </p:nvSpPr>
        <p:spPr>
          <a:xfrm>
            <a:off x="116540" y="4052748"/>
            <a:ext cx="587189" cy="724195"/>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 name="Google Shape;217;p13">
            <a:extLst>
              <a:ext uri="{FF2B5EF4-FFF2-40B4-BE49-F238E27FC236}">
                <a16:creationId xmlns:a16="http://schemas.microsoft.com/office/drawing/2014/main" id="{C259C51A-FF16-5F8F-D908-F2D818F0490C}"/>
              </a:ext>
            </a:extLst>
          </p:cNvPr>
          <p:cNvSpPr/>
          <p:nvPr/>
        </p:nvSpPr>
        <p:spPr>
          <a:xfrm>
            <a:off x="22226" y="2164976"/>
            <a:ext cx="100538" cy="2181494"/>
          </a:xfrm>
          <a:prstGeom prst="leftBracket">
            <a:avLst>
              <a:gd name="adj" fmla="val 8333"/>
            </a:avLst>
          </a:prstGeom>
          <a:noFill/>
          <a:ln w="9525" cap="flat" cmpd="sng">
            <a:solidFill>
              <a:srgbClr val="3B7F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18" name="Google Shape;218;p13">
            <a:extLst>
              <a:ext uri="{FF2B5EF4-FFF2-40B4-BE49-F238E27FC236}">
                <a16:creationId xmlns:a16="http://schemas.microsoft.com/office/drawing/2014/main" id="{EC550E11-73FB-4F1F-AD7E-04A8A66AE9C2}"/>
              </a:ext>
            </a:extLst>
          </p:cNvPr>
          <p:cNvSpPr txBox="1"/>
          <p:nvPr/>
        </p:nvSpPr>
        <p:spPr>
          <a:xfrm rot="-5400000">
            <a:off x="-470604" y="2911204"/>
            <a:ext cx="1079142" cy="1846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600" b="0" i="0" u="none" strike="noStrike" cap="none">
                <a:solidFill>
                  <a:srgbClr val="000000"/>
                </a:solidFill>
                <a:latin typeface="Arial"/>
                <a:ea typeface="Arial"/>
                <a:cs typeface="Arial"/>
                <a:sym typeface="Arial"/>
              </a:rPr>
              <a:t>Nodes in bipartite network</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86078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 sz="3200" dirty="0"/>
              <a:t>hashtag frequency per component</a:t>
            </a:r>
            <a:endParaRPr sz="3200" dirty="0"/>
          </a:p>
        </p:txBody>
      </p:sp>
      <p:sp>
        <p:nvSpPr>
          <p:cNvPr id="228" name="Google Shape;228;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457200" lvl="0" indent="-342900" algn="ctr" rtl="0">
              <a:lnSpc>
                <a:spcPct val="100000"/>
              </a:lnSpc>
              <a:spcBef>
                <a:spcPts val="0"/>
              </a:spcBef>
              <a:spcAft>
                <a:spcPts val="0"/>
              </a:spcAft>
              <a:buSzPts val="28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5"/>
          <p:cNvSpPr txBox="1"/>
          <p:nvPr/>
        </p:nvSpPr>
        <p:spPr>
          <a:xfrm>
            <a:off x="1558982" y="2276670"/>
            <a:ext cx="6845052" cy="800597"/>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b="0" i="0" u="none" strike="noStrike" cap="none">
                <a:solidFill>
                  <a:schemeClr val="dk2"/>
                </a:solidFill>
                <a:latin typeface="Arial"/>
                <a:ea typeface="Arial"/>
                <a:cs typeface="Arial"/>
                <a:sym typeface="Arial"/>
              </a:rPr>
              <a:t>Frequency plots of the top 20 hashtags in the network with highest nestedness colored by component</a:t>
            </a:r>
            <a:endParaRPr sz="1050" b="0" i="0" u="none" strike="noStrike" cap="none">
              <a:solidFill>
                <a:schemeClr val="dk2"/>
              </a:solidFill>
              <a:latin typeface="Arial"/>
              <a:ea typeface="Arial"/>
              <a:cs typeface="Arial"/>
              <a:sym typeface="Arial"/>
            </a:endParaRPr>
          </a:p>
        </p:txBody>
      </p:sp>
      <p:sp>
        <p:nvSpPr>
          <p:cNvPr id="234" name="Google Shape;234;p15"/>
          <p:cNvSpPr txBox="1"/>
          <p:nvPr/>
        </p:nvSpPr>
        <p:spPr>
          <a:xfrm>
            <a:off x="5116456" y="2533637"/>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Bipartite network</a:t>
            </a:r>
            <a:endParaRPr sz="1200" b="0" i="0" u="none" strike="noStrike" cap="none">
              <a:solidFill>
                <a:schemeClr val="dk2"/>
              </a:solidFill>
              <a:latin typeface="Arial"/>
              <a:ea typeface="Arial"/>
              <a:cs typeface="Arial"/>
              <a:sym typeface="Arial"/>
            </a:endParaRPr>
          </a:p>
        </p:txBody>
      </p:sp>
      <p:sp>
        <p:nvSpPr>
          <p:cNvPr id="235" name="Google Shape;235;p15"/>
          <p:cNvSpPr txBox="1"/>
          <p:nvPr/>
        </p:nvSpPr>
        <p:spPr>
          <a:xfrm>
            <a:off x="384501" y="2533637"/>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Hashtag nodes</a:t>
            </a:r>
            <a:endParaRPr sz="1200" b="0" i="0" u="none" strike="noStrike" cap="none">
              <a:solidFill>
                <a:schemeClr val="dk2"/>
              </a:solidFill>
              <a:latin typeface="Arial"/>
              <a:ea typeface="Arial"/>
              <a:cs typeface="Arial"/>
              <a:sym typeface="Arial"/>
            </a:endParaRPr>
          </a:p>
        </p:txBody>
      </p:sp>
      <p:pic>
        <p:nvPicPr>
          <p:cNvPr id="236" name="Google Shape;236;p15"/>
          <p:cNvPicPr preferRelativeResize="0"/>
          <p:nvPr/>
        </p:nvPicPr>
        <p:blipFill rotWithShape="1">
          <a:blip r:embed="rId3">
            <a:alphaModFix/>
          </a:blip>
          <a:srcRect/>
          <a:stretch/>
        </p:blipFill>
        <p:spPr>
          <a:xfrm>
            <a:off x="4572000" y="2914044"/>
            <a:ext cx="4572000" cy="1759556"/>
          </a:xfrm>
          <a:prstGeom prst="rect">
            <a:avLst/>
          </a:prstGeom>
          <a:noFill/>
          <a:ln>
            <a:noFill/>
          </a:ln>
        </p:spPr>
      </p:pic>
      <p:pic>
        <p:nvPicPr>
          <p:cNvPr id="237" name="Google Shape;237;p15"/>
          <p:cNvPicPr preferRelativeResize="0"/>
          <p:nvPr/>
        </p:nvPicPr>
        <p:blipFill rotWithShape="1">
          <a:blip r:embed="rId4">
            <a:alphaModFix/>
          </a:blip>
          <a:srcRect/>
          <a:stretch/>
        </p:blipFill>
        <p:spPr>
          <a:xfrm>
            <a:off x="0" y="2902937"/>
            <a:ext cx="4572000" cy="1759556"/>
          </a:xfrm>
          <a:prstGeom prst="rect">
            <a:avLst/>
          </a:prstGeom>
          <a:noFill/>
          <a:ln>
            <a:noFill/>
          </a:ln>
        </p:spPr>
      </p:pic>
      <p:sp>
        <p:nvSpPr>
          <p:cNvPr id="238" name="Google Shape;238;p15"/>
          <p:cNvSpPr txBox="1"/>
          <p:nvPr/>
        </p:nvSpPr>
        <p:spPr>
          <a:xfrm>
            <a:off x="-55880" y="2210560"/>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No al tarifazo</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sp>
        <p:nvSpPr>
          <p:cNvPr id="239" name="Google Shape;239;p15"/>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9n</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sp>
        <p:nvSpPr>
          <p:cNvPr id="240" name="Google Shape;240;p15"/>
          <p:cNvSpPr txBox="1"/>
          <p:nvPr/>
        </p:nvSpPr>
        <p:spPr>
          <a:xfrm>
            <a:off x="415114" y="22926"/>
            <a:ext cx="6845052" cy="800597"/>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b="0" i="0" u="none" strike="noStrike" cap="none">
                <a:solidFill>
                  <a:schemeClr val="dk2"/>
                </a:solidFill>
                <a:latin typeface="Arial"/>
                <a:ea typeface="Arial"/>
                <a:cs typeface="Arial"/>
                <a:sym typeface="Arial"/>
              </a:rPr>
              <a:t>Frequency plots of the top 20 hashtags in the network with highest nestedness colored by component</a:t>
            </a:r>
            <a:endParaRPr sz="1050" b="0" i="0" u="none" strike="noStrike" cap="none">
              <a:solidFill>
                <a:schemeClr val="dk2"/>
              </a:solidFill>
              <a:latin typeface="Arial"/>
              <a:ea typeface="Arial"/>
              <a:cs typeface="Arial"/>
              <a:sym typeface="Arial"/>
            </a:endParaRPr>
          </a:p>
        </p:txBody>
      </p:sp>
      <p:sp>
        <p:nvSpPr>
          <p:cNvPr id="241" name="Google Shape;241;p15"/>
          <p:cNvSpPr txBox="1"/>
          <p:nvPr/>
        </p:nvSpPr>
        <p:spPr>
          <a:xfrm>
            <a:off x="5116456" y="299976"/>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Bipartite network</a:t>
            </a:r>
            <a:endParaRPr sz="1200" b="0" i="0" u="none" strike="noStrike" cap="none">
              <a:solidFill>
                <a:schemeClr val="dk2"/>
              </a:solidFill>
              <a:latin typeface="Arial"/>
              <a:ea typeface="Arial"/>
              <a:cs typeface="Arial"/>
              <a:sym typeface="Arial"/>
            </a:endParaRPr>
          </a:p>
        </p:txBody>
      </p:sp>
      <p:sp>
        <p:nvSpPr>
          <p:cNvPr id="242" name="Google Shape;242;p15"/>
          <p:cNvSpPr txBox="1"/>
          <p:nvPr/>
        </p:nvSpPr>
        <p:spPr>
          <a:xfrm>
            <a:off x="384501" y="299976"/>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Hashtag nodes</a:t>
            </a:r>
            <a:endParaRPr sz="1200" b="0" i="0" u="none" strike="noStrike" cap="none">
              <a:solidFill>
                <a:schemeClr val="dk2"/>
              </a:solidFill>
              <a:latin typeface="Arial"/>
              <a:ea typeface="Arial"/>
              <a:cs typeface="Arial"/>
              <a:sym typeface="Arial"/>
            </a:endParaRPr>
          </a:p>
        </p:txBody>
      </p:sp>
      <p:pic>
        <p:nvPicPr>
          <p:cNvPr id="243" name="Google Shape;243;p15"/>
          <p:cNvPicPr preferRelativeResize="0"/>
          <p:nvPr/>
        </p:nvPicPr>
        <p:blipFill rotWithShape="1">
          <a:blip r:embed="rId5">
            <a:alphaModFix/>
          </a:blip>
          <a:srcRect/>
          <a:stretch/>
        </p:blipFill>
        <p:spPr>
          <a:xfrm>
            <a:off x="4527550" y="684418"/>
            <a:ext cx="4572000" cy="1664585"/>
          </a:xfrm>
          <a:prstGeom prst="rect">
            <a:avLst/>
          </a:prstGeom>
          <a:noFill/>
          <a:ln>
            <a:noFill/>
          </a:ln>
        </p:spPr>
      </p:pic>
      <p:pic>
        <p:nvPicPr>
          <p:cNvPr id="244" name="Google Shape;244;p15"/>
          <p:cNvPicPr preferRelativeResize="0"/>
          <p:nvPr/>
        </p:nvPicPr>
        <p:blipFill rotWithShape="1">
          <a:blip r:embed="rId6">
            <a:alphaModFix/>
          </a:blip>
          <a:srcRect/>
          <a:stretch/>
        </p:blipFill>
        <p:spPr>
          <a:xfrm>
            <a:off x="0" y="680192"/>
            <a:ext cx="4572000" cy="1664585"/>
          </a:xfrm>
          <a:prstGeom prst="rect">
            <a:avLst/>
          </a:prstGeom>
          <a:noFill/>
          <a:ln>
            <a:noFill/>
          </a:ln>
        </p:spPr>
      </p:pic>
      <p:sp>
        <p:nvSpPr>
          <p:cNvPr id="245" name="Google Shape;245;p15"/>
          <p:cNvSpPr txBox="1"/>
          <p:nvPr/>
        </p:nvSpPr>
        <p:spPr>
          <a:xfrm>
            <a:off x="0" y="4784579"/>
            <a:ext cx="7197804"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 Not shown for user node networks because we can’t guarantee that an hashtag belongs to a single </a:t>
            </a:r>
            <a:r>
              <a:rPr lang="en" sz="1100"/>
              <a:t>component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49"/>
        <p:cNvGrpSpPr/>
        <p:nvPr/>
      </p:nvGrpSpPr>
      <p:grpSpPr>
        <a:xfrm>
          <a:off x="0" y="0"/>
          <a:ext cx="0" cy="0"/>
          <a:chOff x="0" y="0"/>
          <a:chExt cx="0" cy="0"/>
        </a:xfrm>
      </p:grpSpPr>
      <p:sp>
        <p:nvSpPr>
          <p:cNvPr id="250" name="Google Shape;250;g2f09a513992_0_3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
              <a:t>Node frequency per community</a:t>
            </a:r>
            <a:endParaRPr/>
          </a:p>
        </p:txBody>
      </p:sp>
      <p:sp>
        <p:nvSpPr>
          <p:cNvPr id="251" name="Google Shape;251;g2f09a513992_0_3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fontScale="92500" lnSpcReduction="10000"/>
          </a:bodyPr>
          <a:lstStyle/>
          <a:p>
            <a:pPr marL="457200" lvl="0" indent="-342900" algn="ctr" rtl="0">
              <a:lnSpc>
                <a:spcPct val="100000"/>
              </a:lnSpc>
              <a:spcBef>
                <a:spcPts val="0"/>
              </a:spcBef>
              <a:spcAft>
                <a:spcPts val="0"/>
              </a:spcAft>
              <a:buSzPts val="3027"/>
              <a:buNone/>
            </a:pPr>
            <a:r>
              <a:rPr lang="en" sz="1200"/>
              <a:t>In the following plots we can see how the most important nodes in the critical point behave throughout time. </a:t>
            </a:r>
            <a:endParaRPr/>
          </a:p>
          <a:p>
            <a:pPr marL="457200" lvl="0" indent="-342900" algn="ctr" rtl="0">
              <a:lnSpc>
                <a:spcPct val="100000"/>
              </a:lnSpc>
              <a:spcBef>
                <a:spcPts val="0"/>
              </a:spcBef>
              <a:spcAft>
                <a:spcPts val="0"/>
              </a:spcAft>
              <a:buSzPts val="3027"/>
              <a:buNone/>
            </a:pPr>
            <a:endParaRPr sz="1200"/>
          </a:p>
          <a:p>
            <a:pPr marL="457200" lvl="0" indent="-342900" algn="ctr" rtl="0">
              <a:lnSpc>
                <a:spcPct val="100000"/>
              </a:lnSpc>
              <a:spcBef>
                <a:spcPts val="0"/>
              </a:spcBef>
              <a:spcAft>
                <a:spcPts val="0"/>
              </a:spcAft>
              <a:buSzPts val="3027"/>
              <a:buNone/>
            </a:pPr>
            <a:r>
              <a:rPr lang="en" sz="1200"/>
              <a:t>We can see to how node evolve in the communities throughout time and which nodes from the simple networks are represented in the bipartite networks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pic>
        <p:nvPicPr>
          <p:cNvPr id="256" name="Google Shape;256;g2f09a513992_0_38"/>
          <p:cNvPicPr preferRelativeResize="0"/>
          <p:nvPr/>
        </p:nvPicPr>
        <p:blipFill>
          <a:blip r:embed="rId3">
            <a:alphaModFix/>
          </a:blip>
          <a:stretch>
            <a:fillRect/>
          </a:stretch>
        </p:blipFill>
        <p:spPr>
          <a:xfrm>
            <a:off x="4572000" y="1941765"/>
            <a:ext cx="4572001" cy="1664208"/>
          </a:xfrm>
          <a:prstGeom prst="rect">
            <a:avLst/>
          </a:prstGeom>
          <a:noFill/>
          <a:ln>
            <a:noFill/>
          </a:ln>
        </p:spPr>
      </p:pic>
      <p:pic>
        <p:nvPicPr>
          <p:cNvPr id="257" name="Google Shape;257;g2f09a513992_0_38"/>
          <p:cNvPicPr preferRelativeResize="0"/>
          <p:nvPr/>
        </p:nvPicPr>
        <p:blipFill>
          <a:blip r:embed="rId4">
            <a:alphaModFix/>
          </a:blip>
          <a:stretch>
            <a:fillRect/>
          </a:stretch>
        </p:blipFill>
        <p:spPr>
          <a:xfrm>
            <a:off x="77038" y="924458"/>
            <a:ext cx="4572000" cy="1696212"/>
          </a:xfrm>
          <a:prstGeom prst="rect">
            <a:avLst/>
          </a:prstGeom>
          <a:noFill/>
          <a:ln>
            <a:noFill/>
          </a:ln>
        </p:spPr>
      </p:pic>
      <p:pic>
        <p:nvPicPr>
          <p:cNvPr id="258" name="Google Shape;258;g2f09a513992_0_38"/>
          <p:cNvPicPr preferRelativeResize="0"/>
          <p:nvPr/>
        </p:nvPicPr>
        <p:blipFill>
          <a:blip r:embed="rId5">
            <a:alphaModFix/>
          </a:blip>
          <a:stretch>
            <a:fillRect/>
          </a:stretch>
        </p:blipFill>
        <p:spPr>
          <a:xfrm>
            <a:off x="122700" y="3372815"/>
            <a:ext cx="4572001" cy="1660849"/>
          </a:xfrm>
          <a:prstGeom prst="rect">
            <a:avLst/>
          </a:prstGeom>
          <a:noFill/>
          <a:ln>
            <a:noFill/>
          </a:ln>
        </p:spPr>
      </p:pic>
      <p:sp>
        <p:nvSpPr>
          <p:cNvPr id="259" name="Google Shape;259;g2f09a513992_0_38"/>
          <p:cNvSpPr txBox="1"/>
          <p:nvPr/>
        </p:nvSpPr>
        <p:spPr>
          <a:xfrm>
            <a:off x="384501" y="513258"/>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User nodes</a:t>
            </a:r>
            <a:endParaRPr sz="1200" b="0" i="0" u="none" strike="noStrike" cap="none">
              <a:solidFill>
                <a:schemeClr val="dk2"/>
              </a:solidFill>
              <a:latin typeface="Arial"/>
              <a:ea typeface="Arial"/>
              <a:cs typeface="Arial"/>
              <a:sym typeface="Arial"/>
            </a:endParaRPr>
          </a:p>
        </p:txBody>
      </p:sp>
      <p:sp>
        <p:nvSpPr>
          <p:cNvPr id="260" name="Google Shape;260;g2f09a513992_0_38"/>
          <p:cNvSpPr txBox="1"/>
          <p:nvPr/>
        </p:nvSpPr>
        <p:spPr>
          <a:xfrm>
            <a:off x="4755776" y="1624918"/>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Bipartite network</a:t>
            </a:r>
            <a:endParaRPr sz="1200" b="0" i="0" u="none" strike="noStrike" cap="none">
              <a:solidFill>
                <a:schemeClr val="dk2"/>
              </a:solidFill>
              <a:latin typeface="Arial"/>
              <a:ea typeface="Arial"/>
              <a:cs typeface="Arial"/>
              <a:sym typeface="Arial"/>
            </a:endParaRPr>
          </a:p>
        </p:txBody>
      </p:sp>
      <p:sp>
        <p:nvSpPr>
          <p:cNvPr id="261" name="Google Shape;261;g2f09a513992_0_38"/>
          <p:cNvSpPr txBox="1"/>
          <p:nvPr/>
        </p:nvSpPr>
        <p:spPr>
          <a:xfrm>
            <a:off x="384501" y="3003537"/>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Hashtag nodes</a:t>
            </a:r>
            <a:endParaRPr sz="1200" b="0" i="0" u="none" strike="noStrike" cap="none">
              <a:solidFill>
                <a:schemeClr val="dk2"/>
              </a:solidFill>
              <a:latin typeface="Arial"/>
              <a:ea typeface="Arial"/>
              <a:cs typeface="Arial"/>
              <a:sym typeface="Arial"/>
            </a:endParaRPr>
          </a:p>
        </p:txBody>
      </p:sp>
      <p:sp>
        <p:nvSpPr>
          <p:cNvPr id="262" name="Google Shape;262;g2f09a513992_0_38"/>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9n</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sp>
        <p:nvSpPr>
          <p:cNvPr id="263" name="Google Shape;263;g2f09a513992_0_38"/>
          <p:cNvSpPr txBox="1"/>
          <p:nvPr/>
        </p:nvSpPr>
        <p:spPr>
          <a:xfrm>
            <a:off x="415114" y="22926"/>
            <a:ext cx="6845100" cy="8007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b="0" i="0" u="none" strike="noStrike" cap="none">
                <a:solidFill>
                  <a:schemeClr val="dk2"/>
                </a:solidFill>
                <a:latin typeface="Arial"/>
                <a:ea typeface="Arial"/>
                <a:cs typeface="Arial"/>
                <a:sym typeface="Arial"/>
              </a:rPr>
              <a:t>Frequency plots of the top 20 nodes in the network with highest nestedness colored by lovain </a:t>
            </a:r>
            <a:r>
              <a:rPr lang="en" sz="1050">
                <a:solidFill>
                  <a:schemeClr val="dk2"/>
                </a:solidFill>
              </a:rPr>
              <a:t>community</a:t>
            </a:r>
            <a:endParaRPr sz="1050" b="0" i="0" u="none" strike="noStrike" cap="none">
              <a:solidFill>
                <a:schemeClr val="dk2"/>
              </a:solidFill>
              <a:latin typeface="Arial"/>
              <a:ea typeface="Arial"/>
              <a:cs typeface="Arial"/>
              <a:sym typeface="Arial"/>
            </a:endParaRPr>
          </a:p>
        </p:txBody>
      </p:sp>
      <p:sp>
        <p:nvSpPr>
          <p:cNvPr id="264" name="Google Shape;264;g2f09a513992_0_38"/>
          <p:cNvSpPr/>
          <p:nvPr/>
        </p:nvSpPr>
        <p:spPr>
          <a:xfrm>
            <a:off x="122775" y="2063750"/>
            <a:ext cx="864000" cy="302400"/>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g2f09a513992_0_38"/>
          <p:cNvSpPr/>
          <p:nvPr/>
        </p:nvSpPr>
        <p:spPr>
          <a:xfrm>
            <a:off x="122775" y="3704875"/>
            <a:ext cx="986400" cy="1108500"/>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6" name="Google Shape;266;g2f09a513992_0_38"/>
          <p:cNvSpPr/>
          <p:nvPr/>
        </p:nvSpPr>
        <p:spPr>
          <a:xfrm>
            <a:off x="76200" y="2245659"/>
            <a:ext cx="46500" cy="1546500"/>
          </a:xfrm>
          <a:prstGeom prst="leftBracket">
            <a:avLst>
              <a:gd name="adj" fmla="val 8333"/>
            </a:avLst>
          </a:prstGeom>
          <a:noFill/>
          <a:ln w="9525" cap="flat" cmpd="sng">
            <a:solidFill>
              <a:srgbClr val="3B7F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67" name="Google Shape;267;g2f09a513992_0_38"/>
          <p:cNvSpPr txBox="1"/>
          <p:nvPr/>
        </p:nvSpPr>
        <p:spPr>
          <a:xfrm rot="-5400000">
            <a:off x="-406430" y="2860009"/>
            <a:ext cx="1079100" cy="18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600" b="0" i="0" u="none" strike="noStrike" cap="none">
                <a:solidFill>
                  <a:srgbClr val="000000"/>
                </a:solidFill>
                <a:latin typeface="Arial"/>
                <a:ea typeface="Arial"/>
                <a:cs typeface="Arial"/>
                <a:sym typeface="Arial"/>
              </a:rPr>
              <a:t>Nodes in bipartite network</a:t>
            </a:r>
            <a:endParaRPr sz="1400" b="0" i="0" u="none" strike="noStrike" cap="none">
              <a:solidFill>
                <a:srgbClr val="000000"/>
              </a:solidFill>
              <a:latin typeface="Arial"/>
              <a:ea typeface="Arial"/>
              <a:cs typeface="Arial"/>
              <a:sym typeface="Arial"/>
            </a:endParaRPr>
          </a:p>
        </p:txBody>
      </p:sp>
      <p:sp>
        <p:nvSpPr>
          <p:cNvPr id="268" name="Google Shape;268;g2f09a513992_0_38"/>
          <p:cNvSpPr txBox="1"/>
          <p:nvPr/>
        </p:nvSpPr>
        <p:spPr>
          <a:xfrm>
            <a:off x="5035673" y="3795261"/>
            <a:ext cx="3066300" cy="1293000"/>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a:solidFill>
                  <a:srgbClr val="3F3F3F"/>
                </a:solidFill>
                <a:latin typeface="Arial"/>
                <a:ea typeface="Arial"/>
                <a:cs typeface="Arial"/>
                <a:sym typeface="Arial"/>
              </a:rPr>
              <a:t>Marker size proportional to frequency.</a:t>
            </a:r>
            <a:endParaRPr/>
          </a:p>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a:solidFill>
                  <a:srgbClr val="3F3F3F"/>
                </a:solidFill>
                <a:latin typeface="Arial"/>
                <a:ea typeface="Arial"/>
                <a:cs typeface="Arial"/>
                <a:sym typeface="Arial"/>
              </a:rPr>
              <a:t>Limiting display to hours where the nr. of nodes in the bipartite network is at least 15% of its maximum network size to allow comparison across network types</a:t>
            </a:r>
            <a:endParaRPr/>
          </a:p>
          <a:p>
            <a:pPr marL="457200" marR="0" lvl="0" indent="0" algn="just" rtl="0">
              <a:lnSpc>
                <a:spcPct val="100000"/>
              </a:lnSpc>
              <a:spcBef>
                <a:spcPts val="0"/>
              </a:spcBef>
              <a:spcAft>
                <a:spcPts val="0"/>
              </a:spcAft>
              <a:buNone/>
            </a:pPr>
            <a:endParaRPr/>
          </a:p>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a:solidFill>
                  <a:srgbClr val="3F3F3F"/>
                </a:solidFill>
                <a:latin typeface="Arial"/>
                <a:ea typeface="Arial"/>
                <a:cs typeface="Arial"/>
                <a:sym typeface="Arial"/>
              </a:rPr>
              <a:t>In Bipartite network plot: </a:t>
            </a:r>
            <a:endParaRPr/>
          </a:p>
          <a:p>
            <a:pPr marL="0" marR="0" lvl="0" indent="0" algn="just" rtl="0">
              <a:lnSpc>
                <a:spcPct val="100000"/>
              </a:lnSpc>
              <a:spcBef>
                <a:spcPts val="0"/>
              </a:spcBef>
              <a:spcAft>
                <a:spcPts val="0"/>
              </a:spcAft>
              <a:buNone/>
            </a:pPr>
            <a:r>
              <a:rPr lang="en" sz="800" b="0" i="0" u="none" strike="noStrike" cap="none">
                <a:solidFill>
                  <a:srgbClr val="3F3F3F"/>
                </a:solidFill>
                <a:latin typeface="Arial"/>
                <a:ea typeface="Arial"/>
                <a:cs typeface="Arial"/>
                <a:sym typeface="Arial"/>
              </a:rPr>
              <a:t>      marker shape – hashtag node (o) or user node (x)</a:t>
            </a:r>
            <a:endParaRPr/>
          </a:p>
          <a:p>
            <a:pPr marL="171450" marR="0" lvl="1" indent="-120650" algn="just" rtl="0">
              <a:lnSpc>
                <a:spcPct val="100000"/>
              </a:lnSpc>
              <a:spcBef>
                <a:spcPts val="0"/>
              </a:spcBef>
              <a:spcAft>
                <a:spcPts val="0"/>
              </a:spcAft>
              <a:buClr>
                <a:srgbClr val="000000"/>
              </a:buClr>
              <a:buSzPts val="800"/>
              <a:buFont typeface="Arial"/>
              <a:buNone/>
            </a:pPr>
            <a:endParaRPr sz="800" b="0" i="0" u="none" strike="noStrike" cap="none">
              <a:solidFill>
                <a:srgbClr val="3F3F3F"/>
              </a:solidFill>
              <a:latin typeface="Arial"/>
              <a:ea typeface="Arial"/>
              <a:cs typeface="Arial"/>
              <a:sym typeface="Arial"/>
            </a:endParaRPr>
          </a:p>
          <a:p>
            <a:pPr marL="0" marR="0" lvl="0" indent="0" algn="just" rtl="0">
              <a:lnSpc>
                <a:spcPct val="100000"/>
              </a:lnSpc>
              <a:spcBef>
                <a:spcPts val="0"/>
              </a:spcBef>
              <a:spcAft>
                <a:spcPts val="0"/>
              </a:spcAft>
              <a:buNone/>
            </a:pPr>
            <a:endParaRPr sz="800" b="0" i="0" u="none" strike="noStrike" cap="none">
              <a:solidFill>
                <a:srgbClr val="3F3F3F"/>
              </a:solidFill>
              <a:latin typeface="Arial"/>
              <a:ea typeface="Arial"/>
              <a:cs typeface="Arial"/>
              <a:sym typeface="Arial"/>
            </a:endParaRPr>
          </a:p>
        </p:txBody>
      </p:sp>
      <p:sp>
        <p:nvSpPr>
          <p:cNvPr id="269" name="Google Shape;269;g2f09a513992_0_38"/>
          <p:cNvSpPr txBox="1"/>
          <p:nvPr/>
        </p:nvSpPr>
        <p:spPr>
          <a:xfrm>
            <a:off x="5035673" y="536372"/>
            <a:ext cx="3938700" cy="9234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 sz="900" b="0" i="0" u="none" strike="noStrike" cap="none">
                <a:solidFill>
                  <a:srgbClr val="000000"/>
                </a:solidFill>
                <a:latin typeface="Arial"/>
                <a:ea typeface="Arial"/>
                <a:cs typeface="Arial"/>
                <a:sym typeface="Arial"/>
              </a:rPr>
              <a:t>In the following plots we can see how the most important nodes in the critical point behave throughout time. </a:t>
            </a:r>
            <a:endParaRPr/>
          </a:p>
          <a:p>
            <a:pPr marL="0" marR="0" lvl="0" indent="0" algn="just"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 sz="900" b="0" i="0" u="none" strike="noStrike" cap="none">
                <a:solidFill>
                  <a:srgbClr val="000000"/>
                </a:solidFill>
                <a:latin typeface="Arial"/>
                <a:ea typeface="Arial"/>
                <a:cs typeface="Arial"/>
                <a:sym typeface="Arial"/>
              </a:rPr>
              <a:t>We can see to how nodes evolve in the communities throughout time and which nodes from the simple networks are represented in the bipartite networks.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pic>
        <p:nvPicPr>
          <p:cNvPr id="8" name="Picture 7">
            <a:extLst>
              <a:ext uri="{FF2B5EF4-FFF2-40B4-BE49-F238E27FC236}">
                <a16:creationId xmlns:a16="http://schemas.microsoft.com/office/drawing/2014/main" id="{CCF644D9-D4B2-D97C-91A2-57AD83FB9A9F}"/>
              </a:ext>
            </a:extLst>
          </p:cNvPr>
          <p:cNvPicPr>
            <a:picLocks noChangeAspect="1"/>
          </p:cNvPicPr>
          <p:nvPr/>
        </p:nvPicPr>
        <p:blipFill>
          <a:blip r:embed="rId3"/>
          <a:stretch>
            <a:fillRect/>
          </a:stretch>
        </p:blipFill>
        <p:spPr>
          <a:xfrm>
            <a:off x="112760" y="3372837"/>
            <a:ext cx="4572000" cy="1664585"/>
          </a:xfrm>
          <a:prstGeom prst="rect">
            <a:avLst/>
          </a:prstGeom>
        </p:spPr>
      </p:pic>
      <p:pic>
        <p:nvPicPr>
          <p:cNvPr id="6" name="Picture 5">
            <a:extLst>
              <a:ext uri="{FF2B5EF4-FFF2-40B4-BE49-F238E27FC236}">
                <a16:creationId xmlns:a16="http://schemas.microsoft.com/office/drawing/2014/main" id="{7943ECEB-4F09-0599-3752-D1611648CEB2}"/>
              </a:ext>
            </a:extLst>
          </p:cNvPr>
          <p:cNvPicPr>
            <a:picLocks noChangeAspect="1"/>
          </p:cNvPicPr>
          <p:nvPr/>
        </p:nvPicPr>
        <p:blipFill>
          <a:blip r:embed="rId4"/>
          <a:stretch>
            <a:fillRect/>
          </a:stretch>
        </p:blipFill>
        <p:spPr>
          <a:xfrm>
            <a:off x="70910" y="914790"/>
            <a:ext cx="4572000" cy="1694518"/>
          </a:xfrm>
          <a:prstGeom prst="rect">
            <a:avLst/>
          </a:prstGeom>
        </p:spPr>
      </p:pic>
      <p:sp>
        <p:nvSpPr>
          <p:cNvPr id="259" name="Google Shape;259;g2f09a513992_0_38"/>
          <p:cNvSpPr txBox="1"/>
          <p:nvPr/>
        </p:nvSpPr>
        <p:spPr>
          <a:xfrm>
            <a:off x="384501" y="513258"/>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User nodes</a:t>
            </a:r>
            <a:endParaRPr sz="1200" b="0" i="0" u="none" strike="noStrike" cap="none">
              <a:solidFill>
                <a:schemeClr val="dk2"/>
              </a:solidFill>
              <a:latin typeface="Arial"/>
              <a:ea typeface="Arial"/>
              <a:cs typeface="Arial"/>
              <a:sym typeface="Arial"/>
            </a:endParaRPr>
          </a:p>
        </p:txBody>
      </p:sp>
      <p:sp>
        <p:nvSpPr>
          <p:cNvPr id="260" name="Google Shape;260;g2f09a513992_0_38"/>
          <p:cNvSpPr txBox="1"/>
          <p:nvPr/>
        </p:nvSpPr>
        <p:spPr>
          <a:xfrm>
            <a:off x="4755776" y="1624918"/>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Bipartite network</a:t>
            </a:r>
            <a:endParaRPr sz="1200" b="0" i="0" u="none" strike="noStrike" cap="none">
              <a:solidFill>
                <a:schemeClr val="dk2"/>
              </a:solidFill>
              <a:latin typeface="Arial"/>
              <a:ea typeface="Arial"/>
              <a:cs typeface="Arial"/>
              <a:sym typeface="Arial"/>
            </a:endParaRPr>
          </a:p>
        </p:txBody>
      </p:sp>
      <p:sp>
        <p:nvSpPr>
          <p:cNvPr id="261" name="Google Shape;261;g2f09a513992_0_38"/>
          <p:cNvSpPr txBox="1"/>
          <p:nvPr/>
        </p:nvSpPr>
        <p:spPr>
          <a:xfrm>
            <a:off x="384501" y="3003537"/>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Hashtag nodes</a:t>
            </a:r>
            <a:endParaRPr sz="1200" b="0" i="0" u="none" strike="noStrike" cap="none">
              <a:solidFill>
                <a:schemeClr val="dk2"/>
              </a:solidFill>
              <a:latin typeface="Arial"/>
              <a:ea typeface="Arial"/>
              <a:cs typeface="Arial"/>
              <a:sym typeface="Arial"/>
            </a:endParaRPr>
          </a:p>
        </p:txBody>
      </p:sp>
      <p:sp>
        <p:nvSpPr>
          <p:cNvPr id="262" name="Google Shape;262;g2f09a513992_0_38"/>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9n</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sp>
        <p:nvSpPr>
          <p:cNvPr id="263" name="Google Shape;263;g2f09a513992_0_38"/>
          <p:cNvSpPr txBox="1"/>
          <p:nvPr/>
        </p:nvSpPr>
        <p:spPr>
          <a:xfrm>
            <a:off x="415114" y="22926"/>
            <a:ext cx="6845100" cy="8007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b="0" i="0" u="none" strike="noStrike" cap="none">
                <a:solidFill>
                  <a:schemeClr val="dk2"/>
                </a:solidFill>
                <a:latin typeface="Arial"/>
                <a:ea typeface="Arial"/>
                <a:cs typeface="Arial"/>
                <a:sym typeface="Arial"/>
              </a:rPr>
              <a:t>Frequency plots of the top 20 nodes in the network with highest nestedness colored by lovain </a:t>
            </a:r>
            <a:r>
              <a:rPr lang="en" sz="1050">
                <a:solidFill>
                  <a:schemeClr val="dk2"/>
                </a:solidFill>
              </a:rPr>
              <a:t>community</a:t>
            </a:r>
            <a:endParaRPr sz="1050" b="0" i="0" u="none" strike="noStrike" cap="none">
              <a:solidFill>
                <a:schemeClr val="dk2"/>
              </a:solidFill>
              <a:latin typeface="Arial"/>
              <a:ea typeface="Arial"/>
              <a:cs typeface="Arial"/>
              <a:sym typeface="Arial"/>
            </a:endParaRPr>
          </a:p>
        </p:txBody>
      </p:sp>
      <p:sp>
        <p:nvSpPr>
          <p:cNvPr id="264" name="Google Shape;264;g2f09a513992_0_38"/>
          <p:cNvSpPr/>
          <p:nvPr/>
        </p:nvSpPr>
        <p:spPr>
          <a:xfrm>
            <a:off x="122775" y="2063750"/>
            <a:ext cx="864000" cy="302400"/>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g2f09a513992_0_38"/>
          <p:cNvSpPr/>
          <p:nvPr/>
        </p:nvSpPr>
        <p:spPr>
          <a:xfrm>
            <a:off x="122775" y="3704875"/>
            <a:ext cx="986400" cy="1108500"/>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6" name="Google Shape;266;g2f09a513992_0_38"/>
          <p:cNvSpPr/>
          <p:nvPr/>
        </p:nvSpPr>
        <p:spPr>
          <a:xfrm>
            <a:off x="76200" y="2245659"/>
            <a:ext cx="46500" cy="1546500"/>
          </a:xfrm>
          <a:prstGeom prst="leftBracket">
            <a:avLst>
              <a:gd name="adj" fmla="val 8333"/>
            </a:avLst>
          </a:prstGeom>
          <a:noFill/>
          <a:ln w="9525" cap="flat" cmpd="sng">
            <a:solidFill>
              <a:srgbClr val="3B7F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67" name="Google Shape;267;g2f09a513992_0_38"/>
          <p:cNvSpPr txBox="1"/>
          <p:nvPr/>
        </p:nvSpPr>
        <p:spPr>
          <a:xfrm rot="-5400000">
            <a:off x="-406430" y="2860009"/>
            <a:ext cx="1079100" cy="18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600" b="0" i="0" u="none" strike="noStrike" cap="none">
                <a:solidFill>
                  <a:srgbClr val="000000"/>
                </a:solidFill>
                <a:latin typeface="Arial"/>
                <a:ea typeface="Arial"/>
                <a:cs typeface="Arial"/>
                <a:sym typeface="Arial"/>
              </a:rPr>
              <a:t>Nodes in bipartite network</a:t>
            </a:r>
            <a:endParaRPr sz="1400" b="0" i="0" u="none" strike="noStrike" cap="none">
              <a:solidFill>
                <a:srgbClr val="000000"/>
              </a:solidFill>
              <a:latin typeface="Arial"/>
              <a:ea typeface="Arial"/>
              <a:cs typeface="Arial"/>
              <a:sym typeface="Arial"/>
            </a:endParaRPr>
          </a:p>
        </p:txBody>
      </p:sp>
      <p:sp>
        <p:nvSpPr>
          <p:cNvPr id="269" name="Google Shape;269;g2f09a513992_0_38"/>
          <p:cNvSpPr txBox="1"/>
          <p:nvPr/>
        </p:nvSpPr>
        <p:spPr>
          <a:xfrm>
            <a:off x="5035673" y="536372"/>
            <a:ext cx="3938700" cy="9234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 sz="900" b="0" i="0" u="none" strike="noStrike" cap="none">
                <a:solidFill>
                  <a:srgbClr val="000000"/>
                </a:solidFill>
                <a:latin typeface="Arial"/>
                <a:ea typeface="Arial"/>
                <a:cs typeface="Arial"/>
                <a:sym typeface="Arial"/>
              </a:rPr>
              <a:t>In the following plots we can see how the most important nodes in the critical point behave throughout time. </a:t>
            </a:r>
            <a:endParaRPr/>
          </a:p>
          <a:p>
            <a:pPr marL="0" marR="0" lvl="0" indent="0" algn="just"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 sz="900" b="0" i="0" u="none" strike="noStrike" cap="none">
                <a:solidFill>
                  <a:srgbClr val="000000"/>
                </a:solidFill>
                <a:latin typeface="Arial"/>
                <a:ea typeface="Arial"/>
                <a:cs typeface="Arial"/>
                <a:sym typeface="Arial"/>
              </a:rPr>
              <a:t>We can see to how nodes evolve in the communities throughout time and which nodes from the simple networks are represented in the bipartite networks.</a:t>
            </a:r>
            <a:endParaRPr/>
          </a:p>
        </p:txBody>
      </p:sp>
      <p:pic>
        <p:nvPicPr>
          <p:cNvPr id="4" name="Picture 3">
            <a:extLst>
              <a:ext uri="{FF2B5EF4-FFF2-40B4-BE49-F238E27FC236}">
                <a16:creationId xmlns:a16="http://schemas.microsoft.com/office/drawing/2014/main" id="{084D8C9D-E80D-A727-7711-1C3C5F5C9C41}"/>
              </a:ext>
            </a:extLst>
          </p:cNvPr>
          <p:cNvPicPr>
            <a:picLocks noChangeAspect="1"/>
          </p:cNvPicPr>
          <p:nvPr/>
        </p:nvPicPr>
        <p:blipFill>
          <a:blip r:embed="rId5"/>
          <a:stretch>
            <a:fillRect/>
          </a:stretch>
        </p:blipFill>
        <p:spPr>
          <a:xfrm>
            <a:off x="4572000" y="1963217"/>
            <a:ext cx="4572000" cy="1664585"/>
          </a:xfrm>
          <a:prstGeom prst="rect">
            <a:avLst/>
          </a:prstGeom>
        </p:spPr>
      </p:pic>
      <p:sp>
        <p:nvSpPr>
          <p:cNvPr id="9" name="Google Shape;287;g2f09a513992_0_57">
            <a:extLst>
              <a:ext uri="{FF2B5EF4-FFF2-40B4-BE49-F238E27FC236}">
                <a16:creationId xmlns:a16="http://schemas.microsoft.com/office/drawing/2014/main" id="{95EF5A9C-7DE1-FBAD-4335-A606C92A5ECC}"/>
              </a:ext>
            </a:extLst>
          </p:cNvPr>
          <p:cNvSpPr txBox="1"/>
          <p:nvPr/>
        </p:nvSpPr>
        <p:spPr>
          <a:xfrm>
            <a:off x="5035673" y="3795261"/>
            <a:ext cx="3066300" cy="1569620"/>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dirty="0">
                <a:solidFill>
                  <a:srgbClr val="3F3F3F"/>
                </a:solidFill>
                <a:latin typeface="Arial"/>
                <a:ea typeface="Arial"/>
                <a:cs typeface="Arial"/>
                <a:sym typeface="Arial"/>
              </a:rPr>
              <a:t>Marker size proportional to frequency.</a:t>
            </a:r>
            <a:endParaRPr dirty="0"/>
          </a:p>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dirty="0">
                <a:solidFill>
                  <a:srgbClr val="3F3F3F"/>
                </a:solidFill>
                <a:latin typeface="Arial"/>
                <a:ea typeface="Arial"/>
                <a:cs typeface="Arial"/>
                <a:sym typeface="Arial"/>
              </a:rPr>
              <a:t>Limiting display to hours where the nr. of nodes in the bipartite network is at least 15% of its maximum network size to allow comparison across network types</a:t>
            </a:r>
          </a:p>
          <a:p>
            <a:pPr marL="171450" marR="0" lvl="0" indent="-171450" algn="just" rtl="0">
              <a:lnSpc>
                <a:spcPct val="100000"/>
              </a:lnSpc>
              <a:spcBef>
                <a:spcPts val="0"/>
              </a:spcBef>
              <a:spcAft>
                <a:spcPts val="0"/>
              </a:spcAft>
              <a:buClr>
                <a:srgbClr val="000000"/>
              </a:buClr>
              <a:buSzPts val="800"/>
              <a:buFont typeface="Arial"/>
              <a:buChar char="-"/>
            </a:pPr>
            <a:r>
              <a:rPr lang="en" sz="800" b="1" dirty="0">
                <a:solidFill>
                  <a:srgbClr val="3F3F3F"/>
                </a:solidFill>
              </a:rPr>
              <a:t>Communities coded by total size rank </a:t>
            </a:r>
            <a:r>
              <a:rPr lang="en" sz="800" dirty="0">
                <a:solidFill>
                  <a:srgbClr val="3F3F3F"/>
                </a:solidFill>
              </a:rPr>
              <a:t>– ie. </a:t>
            </a:r>
            <a:r>
              <a:rPr lang="en-US" sz="800" dirty="0">
                <a:solidFill>
                  <a:srgbClr val="3F3F3F"/>
                </a:solidFill>
              </a:rPr>
              <a:t>organizing the communities according to their size. The, the most blue color will always be the largest community in each hour, and so on.</a:t>
            </a:r>
            <a:endParaRPr dirty="0"/>
          </a:p>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dirty="0">
                <a:solidFill>
                  <a:srgbClr val="3F3F3F"/>
                </a:solidFill>
                <a:latin typeface="Arial"/>
                <a:ea typeface="Arial"/>
                <a:cs typeface="Arial"/>
                <a:sym typeface="Arial"/>
              </a:rPr>
              <a:t>In Bipartite network plot: </a:t>
            </a:r>
            <a:endParaRPr dirty="0"/>
          </a:p>
          <a:p>
            <a:pPr marL="0" marR="0" lvl="0" indent="0" algn="just" rtl="0">
              <a:lnSpc>
                <a:spcPct val="100000"/>
              </a:lnSpc>
              <a:spcBef>
                <a:spcPts val="0"/>
              </a:spcBef>
              <a:spcAft>
                <a:spcPts val="0"/>
              </a:spcAft>
              <a:buNone/>
            </a:pPr>
            <a:r>
              <a:rPr lang="en" sz="800" b="0" i="0" u="none" strike="noStrike" cap="none" dirty="0">
                <a:solidFill>
                  <a:srgbClr val="3F3F3F"/>
                </a:solidFill>
                <a:latin typeface="Arial"/>
                <a:ea typeface="Arial"/>
                <a:cs typeface="Arial"/>
                <a:sym typeface="Arial"/>
              </a:rPr>
              <a:t>      marker shape – hashtag node (o) or user node (x)</a:t>
            </a:r>
            <a:endParaRPr dirty="0"/>
          </a:p>
          <a:p>
            <a:pPr marL="171450" marR="0" lvl="1" indent="-120650" algn="just" rtl="0">
              <a:lnSpc>
                <a:spcPct val="100000"/>
              </a:lnSpc>
              <a:spcBef>
                <a:spcPts val="0"/>
              </a:spcBef>
              <a:spcAft>
                <a:spcPts val="0"/>
              </a:spcAft>
              <a:buClr>
                <a:srgbClr val="000000"/>
              </a:buClr>
              <a:buSzPts val="800"/>
              <a:buFont typeface="Arial"/>
              <a:buNone/>
            </a:pPr>
            <a:endParaRPr sz="800" b="0" i="0" u="none" strike="noStrike" cap="none" dirty="0">
              <a:solidFill>
                <a:srgbClr val="3F3F3F"/>
              </a:solidFill>
              <a:latin typeface="Arial"/>
              <a:ea typeface="Arial"/>
              <a:cs typeface="Arial"/>
              <a:sym typeface="Arial"/>
            </a:endParaRPr>
          </a:p>
          <a:p>
            <a:pPr marL="0" marR="0" lvl="0" indent="0" algn="just" rtl="0">
              <a:lnSpc>
                <a:spcPct val="100000"/>
              </a:lnSpc>
              <a:spcBef>
                <a:spcPts val="0"/>
              </a:spcBef>
              <a:spcAft>
                <a:spcPts val="0"/>
              </a:spcAft>
              <a:buNone/>
            </a:pPr>
            <a:endParaRPr sz="800" b="0" i="0" u="none" strike="noStrike" cap="none" dirty="0">
              <a:solidFill>
                <a:srgbClr val="3F3F3F"/>
              </a:solidFill>
              <a:latin typeface="Arial"/>
              <a:ea typeface="Arial"/>
              <a:cs typeface="Arial"/>
              <a:sym typeface="Arial"/>
            </a:endParaRPr>
          </a:p>
        </p:txBody>
      </p:sp>
    </p:spTree>
    <p:extLst>
      <p:ext uri="{BB962C8B-B14F-4D97-AF65-F5344CB8AC3E}">
        <p14:creationId xmlns:p14="http://schemas.microsoft.com/office/powerpoint/2010/main" val="2170327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pic>
        <p:nvPicPr>
          <p:cNvPr id="8" name="Picture 7">
            <a:extLst>
              <a:ext uri="{FF2B5EF4-FFF2-40B4-BE49-F238E27FC236}">
                <a16:creationId xmlns:a16="http://schemas.microsoft.com/office/drawing/2014/main" id="{4898C61C-07CE-25AB-AA2F-08498381383B}"/>
              </a:ext>
            </a:extLst>
          </p:cNvPr>
          <p:cNvPicPr>
            <a:picLocks noChangeAspect="1"/>
          </p:cNvPicPr>
          <p:nvPr/>
        </p:nvPicPr>
        <p:blipFill>
          <a:blip r:embed="rId3"/>
          <a:stretch>
            <a:fillRect/>
          </a:stretch>
        </p:blipFill>
        <p:spPr>
          <a:xfrm>
            <a:off x="61350" y="911139"/>
            <a:ext cx="4572000" cy="1694518"/>
          </a:xfrm>
          <a:prstGeom prst="rect">
            <a:avLst/>
          </a:prstGeom>
        </p:spPr>
      </p:pic>
      <p:pic>
        <p:nvPicPr>
          <p:cNvPr id="6" name="Picture 5">
            <a:extLst>
              <a:ext uri="{FF2B5EF4-FFF2-40B4-BE49-F238E27FC236}">
                <a16:creationId xmlns:a16="http://schemas.microsoft.com/office/drawing/2014/main" id="{6B94EF99-D168-200E-5CEC-66DF7657D380}"/>
              </a:ext>
            </a:extLst>
          </p:cNvPr>
          <p:cNvPicPr>
            <a:picLocks noChangeAspect="1"/>
          </p:cNvPicPr>
          <p:nvPr/>
        </p:nvPicPr>
        <p:blipFill>
          <a:blip r:embed="rId4"/>
          <a:stretch>
            <a:fillRect/>
          </a:stretch>
        </p:blipFill>
        <p:spPr>
          <a:xfrm>
            <a:off x="102528" y="3372837"/>
            <a:ext cx="4572000" cy="1664585"/>
          </a:xfrm>
          <a:prstGeom prst="rect">
            <a:avLst/>
          </a:prstGeom>
        </p:spPr>
      </p:pic>
      <p:sp>
        <p:nvSpPr>
          <p:cNvPr id="259" name="Google Shape;259;g2f09a513992_0_38"/>
          <p:cNvSpPr txBox="1"/>
          <p:nvPr/>
        </p:nvSpPr>
        <p:spPr>
          <a:xfrm>
            <a:off x="384501" y="513258"/>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User nodes</a:t>
            </a:r>
            <a:endParaRPr sz="1200" b="0" i="0" u="none" strike="noStrike" cap="none">
              <a:solidFill>
                <a:schemeClr val="dk2"/>
              </a:solidFill>
              <a:latin typeface="Arial"/>
              <a:ea typeface="Arial"/>
              <a:cs typeface="Arial"/>
              <a:sym typeface="Arial"/>
            </a:endParaRPr>
          </a:p>
        </p:txBody>
      </p:sp>
      <p:sp>
        <p:nvSpPr>
          <p:cNvPr id="260" name="Google Shape;260;g2f09a513992_0_38"/>
          <p:cNvSpPr txBox="1"/>
          <p:nvPr/>
        </p:nvSpPr>
        <p:spPr>
          <a:xfrm>
            <a:off x="4755776" y="1624918"/>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Bipartite network</a:t>
            </a:r>
            <a:endParaRPr sz="1200" b="0" i="0" u="none" strike="noStrike" cap="none">
              <a:solidFill>
                <a:schemeClr val="dk2"/>
              </a:solidFill>
              <a:latin typeface="Arial"/>
              <a:ea typeface="Arial"/>
              <a:cs typeface="Arial"/>
              <a:sym typeface="Arial"/>
            </a:endParaRPr>
          </a:p>
        </p:txBody>
      </p:sp>
      <p:sp>
        <p:nvSpPr>
          <p:cNvPr id="261" name="Google Shape;261;g2f09a513992_0_38"/>
          <p:cNvSpPr txBox="1"/>
          <p:nvPr/>
        </p:nvSpPr>
        <p:spPr>
          <a:xfrm>
            <a:off x="384501" y="3003537"/>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Hashtag nodes</a:t>
            </a:r>
            <a:endParaRPr sz="1200" b="0" i="0" u="none" strike="noStrike" cap="none">
              <a:solidFill>
                <a:schemeClr val="dk2"/>
              </a:solidFill>
              <a:latin typeface="Arial"/>
              <a:ea typeface="Arial"/>
              <a:cs typeface="Arial"/>
              <a:sym typeface="Arial"/>
            </a:endParaRPr>
          </a:p>
        </p:txBody>
      </p:sp>
      <p:sp>
        <p:nvSpPr>
          <p:cNvPr id="262" name="Google Shape;262;g2f09a513992_0_38"/>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9n</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sp>
        <p:nvSpPr>
          <p:cNvPr id="263" name="Google Shape;263;g2f09a513992_0_38"/>
          <p:cNvSpPr txBox="1"/>
          <p:nvPr/>
        </p:nvSpPr>
        <p:spPr>
          <a:xfrm>
            <a:off x="415114" y="22926"/>
            <a:ext cx="6845100" cy="8007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b="0" i="0" u="none" strike="noStrike" cap="none">
                <a:solidFill>
                  <a:schemeClr val="dk2"/>
                </a:solidFill>
                <a:latin typeface="Arial"/>
                <a:ea typeface="Arial"/>
                <a:cs typeface="Arial"/>
                <a:sym typeface="Arial"/>
              </a:rPr>
              <a:t>Frequency plots of the top 20 nodes in the network with highest nestedness colored by lovain </a:t>
            </a:r>
            <a:r>
              <a:rPr lang="en" sz="1050">
                <a:solidFill>
                  <a:schemeClr val="dk2"/>
                </a:solidFill>
              </a:rPr>
              <a:t>community</a:t>
            </a:r>
            <a:endParaRPr sz="1050" b="0" i="0" u="none" strike="noStrike" cap="none">
              <a:solidFill>
                <a:schemeClr val="dk2"/>
              </a:solidFill>
              <a:latin typeface="Arial"/>
              <a:ea typeface="Arial"/>
              <a:cs typeface="Arial"/>
              <a:sym typeface="Arial"/>
            </a:endParaRPr>
          </a:p>
        </p:txBody>
      </p:sp>
      <p:sp>
        <p:nvSpPr>
          <p:cNvPr id="264" name="Google Shape;264;g2f09a513992_0_38"/>
          <p:cNvSpPr/>
          <p:nvPr/>
        </p:nvSpPr>
        <p:spPr>
          <a:xfrm>
            <a:off x="122775" y="2063750"/>
            <a:ext cx="864000" cy="302400"/>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g2f09a513992_0_38"/>
          <p:cNvSpPr/>
          <p:nvPr/>
        </p:nvSpPr>
        <p:spPr>
          <a:xfrm>
            <a:off x="122775" y="3704875"/>
            <a:ext cx="986400" cy="1108500"/>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6" name="Google Shape;266;g2f09a513992_0_38"/>
          <p:cNvSpPr/>
          <p:nvPr/>
        </p:nvSpPr>
        <p:spPr>
          <a:xfrm>
            <a:off x="76200" y="2245659"/>
            <a:ext cx="46500" cy="1546500"/>
          </a:xfrm>
          <a:prstGeom prst="leftBracket">
            <a:avLst>
              <a:gd name="adj" fmla="val 8333"/>
            </a:avLst>
          </a:prstGeom>
          <a:noFill/>
          <a:ln w="9525" cap="flat" cmpd="sng">
            <a:solidFill>
              <a:srgbClr val="3B7F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67" name="Google Shape;267;g2f09a513992_0_38"/>
          <p:cNvSpPr txBox="1"/>
          <p:nvPr/>
        </p:nvSpPr>
        <p:spPr>
          <a:xfrm rot="-5400000">
            <a:off x="-406430" y="2860009"/>
            <a:ext cx="1079100" cy="18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600" b="0" i="0" u="none" strike="noStrike" cap="none">
                <a:solidFill>
                  <a:srgbClr val="000000"/>
                </a:solidFill>
                <a:latin typeface="Arial"/>
                <a:ea typeface="Arial"/>
                <a:cs typeface="Arial"/>
                <a:sym typeface="Arial"/>
              </a:rPr>
              <a:t>Nodes in bipartite network</a:t>
            </a:r>
            <a:endParaRPr sz="1400" b="0" i="0" u="none" strike="noStrike" cap="none">
              <a:solidFill>
                <a:srgbClr val="000000"/>
              </a:solidFill>
              <a:latin typeface="Arial"/>
              <a:ea typeface="Arial"/>
              <a:cs typeface="Arial"/>
              <a:sym typeface="Arial"/>
            </a:endParaRPr>
          </a:p>
        </p:txBody>
      </p:sp>
      <p:sp>
        <p:nvSpPr>
          <p:cNvPr id="269" name="Google Shape;269;g2f09a513992_0_38"/>
          <p:cNvSpPr txBox="1"/>
          <p:nvPr/>
        </p:nvSpPr>
        <p:spPr>
          <a:xfrm>
            <a:off x="5035673" y="536372"/>
            <a:ext cx="3938700" cy="9234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 sz="900" b="0" i="0" u="none" strike="noStrike" cap="none">
                <a:solidFill>
                  <a:srgbClr val="000000"/>
                </a:solidFill>
                <a:latin typeface="Arial"/>
                <a:ea typeface="Arial"/>
                <a:cs typeface="Arial"/>
                <a:sym typeface="Arial"/>
              </a:rPr>
              <a:t>In the following plots we can see how the most important nodes in the critical point behave throughout time. </a:t>
            </a:r>
            <a:endParaRPr/>
          </a:p>
          <a:p>
            <a:pPr marL="0" marR="0" lvl="0" indent="0" algn="just"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 sz="900" b="0" i="0" u="none" strike="noStrike" cap="none">
                <a:solidFill>
                  <a:srgbClr val="000000"/>
                </a:solidFill>
                <a:latin typeface="Arial"/>
                <a:ea typeface="Arial"/>
                <a:cs typeface="Arial"/>
                <a:sym typeface="Arial"/>
              </a:rPr>
              <a:t>We can see to how nodes evolve in the communities throughout time and which nodes from the simple networks are represented in the bipartite networks.</a:t>
            </a:r>
            <a:endParaRPr/>
          </a:p>
        </p:txBody>
      </p:sp>
      <p:sp>
        <p:nvSpPr>
          <p:cNvPr id="2" name="Google Shape;287;g2f09a513992_0_57">
            <a:extLst>
              <a:ext uri="{FF2B5EF4-FFF2-40B4-BE49-F238E27FC236}">
                <a16:creationId xmlns:a16="http://schemas.microsoft.com/office/drawing/2014/main" id="{83A97FB6-FEE3-28EF-602A-2FAA9B1C0F8D}"/>
              </a:ext>
            </a:extLst>
          </p:cNvPr>
          <p:cNvSpPr txBox="1"/>
          <p:nvPr/>
        </p:nvSpPr>
        <p:spPr>
          <a:xfrm>
            <a:off x="5035673" y="3704875"/>
            <a:ext cx="3066300" cy="1692731"/>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dirty="0">
                <a:solidFill>
                  <a:srgbClr val="3F3F3F"/>
                </a:solidFill>
                <a:latin typeface="Arial"/>
                <a:ea typeface="Arial"/>
                <a:cs typeface="Arial"/>
                <a:sym typeface="Arial"/>
              </a:rPr>
              <a:t>Marker size proportional to frequency.</a:t>
            </a:r>
            <a:endParaRPr dirty="0"/>
          </a:p>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dirty="0">
                <a:solidFill>
                  <a:srgbClr val="3F3F3F"/>
                </a:solidFill>
                <a:latin typeface="Arial"/>
                <a:ea typeface="Arial"/>
                <a:cs typeface="Arial"/>
                <a:sym typeface="Arial"/>
              </a:rPr>
              <a:t>Limiting display to hours where the nr. of nodes in the bipartite network is at least 15% of its maximum network size to allow comparison across network types</a:t>
            </a:r>
          </a:p>
          <a:p>
            <a:pPr marL="171450" marR="0" lvl="0" indent="-171450" algn="just" rtl="0">
              <a:lnSpc>
                <a:spcPct val="100000"/>
              </a:lnSpc>
              <a:spcBef>
                <a:spcPts val="0"/>
              </a:spcBef>
              <a:spcAft>
                <a:spcPts val="0"/>
              </a:spcAft>
              <a:buClr>
                <a:srgbClr val="000000"/>
              </a:buClr>
              <a:buSzPts val="800"/>
              <a:buFont typeface="Arial"/>
              <a:buChar char="-"/>
            </a:pPr>
            <a:r>
              <a:rPr lang="en" sz="800" b="1" dirty="0">
                <a:solidFill>
                  <a:srgbClr val="3F3F3F"/>
                </a:solidFill>
              </a:rPr>
              <a:t>Communities coded by relative size rank </a:t>
            </a:r>
            <a:r>
              <a:rPr lang="en" sz="800" dirty="0">
                <a:solidFill>
                  <a:srgbClr val="3F3F3F"/>
                </a:solidFill>
              </a:rPr>
              <a:t>– ie. </a:t>
            </a:r>
            <a:r>
              <a:rPr lang="en-US" sz="800" dirty="0">
                <a:solidFill>
                  <a:srgbClr val="3F3F3F"/>
                </a:solidFill>
              </a:rPr>
              <a:t>organizing the communities according to their size. The, the most blue color will be the largest community in each hour considering the subset of communities identified by the selected nodes, and so on.</a:t>
            </a:r>
            <a:endParaRPr dirty="0"/>
          </a:p>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dirty="0">
                <a:solidFill>
                  <a:srgbClr val="3F3F3F"/>
                </a:solidFill>
                <a:latin typeface="Arial"/>
                <a:ea typeface="Arial"/>
                <a:cs typeface="Arial"/>
                <a:sym typeface="Arial"/>
              </a:rPr>
              <a:t>In Bipartite network plot: </a:t>
            </a:r>
            <a:endParaRPr dirty="0"/>
          </a:p>
          <a:p>
            <a:pPr marL="0" marR="0" lvl="0" indent="0" algn="just" rtl="0">
              <a:lnSpc>
                <a:spcPct val="100000"/>
              </a:lnSpc>
              <a:spcBef>
                <a:spcPts val="0"/>
              </a:spcBef>
              <a:spcAft>
                <a:spcPts val="0"/>
              </a:spcAft>
              <a:buNone/>
            </a:pPr>
            <a:r>
              <a:rPr lang="en" sz="800" b="0" i="0" u="none" strike="noStrike" cap="none" dirty="0">
                <a:solidFill>
                  <a:srgbClr val="3F3F3F"/>
                </a:solidFill>
                <a:latin typeface="Arial"/>
                <a:ea typeface="Arial"/>
                <a:cs typeface="Arial"/>
                <a:sym typeface="Arial"/>
              </a:rPr>
              <a:t>      marker shape – hashtag node (o) or user node (x)</a:t>
            </a:r>
            <a:endParaRPr dirty="0"/>
          </a:p>
          <a:p>
            <a:pPr marL="171450" marR="0" lvl="1" indent="-120650" algn="just" rtl="0">
              <a:lnSpc>
                <a:spcPct val="100000"/>
              </a:lnSpc>
              <a:spcBef>
                <a:spcPts val="0"/>
              </a:spcBef>
              <a:spcAft>
                <a:spcPts val="0"/>
              </a:spcAft>
              <a:buClr>
                <a:srgbClr val="000000"/>
              </a:buClr>
              <a:buSzPts val="800"/>
              <a:buFont typeface="Arial"/>
              <a:buNone/>
            </a:pPr>
            <a:endParaRPr sz="800" b="0" i="0" u="none" strike="noStrike" cap="none" dirty="0">
              <a:solidFill>
                <a:srgbClr val="3F3F3F"/>
              </a:solidFill>
              <a:latin typeface="Arial"/>
              <a:ea typeface="Arial"/>
              <a:cs typeface="Arial"/>
              <a:sym typeface="Arial"/>
            </a:endParaRPr>
          </a:p>
          <a:p>
            <a:pPr marL="0" marR="0" lvl="0" indent="0" algn="just" rtl="0">
              <a:lnSpc>
                <a:spcPct val="100000"/>
              </a:lnSpc>
              <a:spcBef>
                <a:spcPts val="0"/>
              </a:spcBef>
              <a:spcAft>
                <a:spcPts val="0"/>
              </a:spcAft>
              <a:buNone/>
            </a:pPr>
            <a:endParaRPr sz="800" b="0" i="0" u="none" strike="noStrike" cap="none" dirty="0">
              <a:solidFill>
                <a:srgbClr val="3F3F3F"/>
              </a:solidFill>
              <a:latin typeface="Arial"/>
              <a:ea typeface="Arial"/>
              <a:cs typeface="Arial"/>
              <a:sym typeface="Arial"/>
            </a:endParaRPr>
          </a:p>
        </p:txBody>
      </p:sp>
      <p:pic>
        <p:nvPicPr>
          <p:cNvPr id="4" name="Picture 3">
            <a:extLst>
              <a:ext uri="{FF2B5EF4-FFF2-40B4-BE49-F238E27FC236}">
                <a16:creationId xmlns:a16="http://schemas.microsoft.com/office/drawing/2014/main" id="{76DF7030-7768-9C76-03AA-D68ED0B5F50C}"/>
              </a:ext>
            </a:extLst>
          </p:cNvPr>
          <p:cNvPicPr>
            <a:picLocks noChangeAspect="1"/>
          </p:cNvPicPr>
          <p:nvPr/>
        </p:nvPicPr>
        <p:blipFill>
          <a:blip r:embed="rId5"/>
          <a:stretch>
            <a:fillRect/>
          </a:stretch>
        </p:blipFill>
        <p:spPr>
          <a:xfrm>
            <a:off x="4572000" y="1979811"/>
            <a:ext cx="4572000" cy="1664585"/>
          </a:xfrm>
          <a:prstGeom prst="rect">
            <a:avLst/>
          </a:prstGeom>
        </p:spPr>
      </p:pic>
    </p:spTree>
    <p:extLst>
      <p:ext uri="{BB962C8B-B14F-4D97-AF65-F5344CB8AC3E}">
        <p14:creationId xmlns:p14="http://schemas.microsoft.com/office/powerpoint/2010/main" val="614369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87" name="Google Shape;287;g2f09a513992_0_57"/>
          <p:cNvSpPr txBox="1"/>
          <p:nvPr/>
        </p:nvSpPr>
        <p:spPr>
          <a:xfrm>
            <a:off x="5035673" y="3795261"/>
            <a:ext cx="3066300" cy="1293000"/>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dirty="0">
                <a:solidFill>
                  <a:srgbClr val="3F3F3F"/>
                </a:solidFill>
                <a:latin typeface="Arial"/>
                <a:ea typeface="Arial"/>
                <a:cs typeface="Arial"/>
                <a:sym typeface="Arial"/>
              </a:rPr>
              <a:t>Marker size proportional to frequency.</a:t>
            </a:r>
            <a:endParaRPr dirty="0"/>
          </a:p>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dirty="0">
                <a:solidFill>
                  <a:srgbClr val="3F3F3F"/>
                </a:solidFill>
                <a:latin typeface="Arial"/>
                <a:ea typeface="Arial"/>
                <a:cs typeface="Arial"/>
                <a:sym typeface="Arial"/>
              </a:rPr>
              <a:t>Limiting display to hours where the nr. of nodes in the bipartite network is at least 15% of its maximum network size to allow comparison across network types</a:t>
            </a:r>
            <a:endParaRPr dirty="0"/>
          </a:p>
          <a:p>
            <a:pPr marL="457200" marR="0" lvl="0" indent="0" algn="just" rtl="0">
              <a:lnSpc>
                <a:spcPct val="100000"/>
              </a:lnSpc>
              <a:spcBef>
                <a:spcPts val="0"/>
              </a:spcBef>
              <a:spcAft>
                <a:spcPts val="0"/>
              </a:spcAft>
              <a:buNone/>
            </a:pPr>
            <a:endParaRPr dirty="0"/>
          </a:p>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dirty="0">
                <a:solidFill>
                  <a:srgbClr val="3F3F3F"/>
                </a:solidFill>
                <a:latin typeface="Arial"/>
                <a:ea typeface="Arial"/>
                <a:cs typeface="Arial"/>
                <a:sym typeface="Arial"/>
              </a:rPr>
              <a:t>In Bipartite network plot: </a:t>
            </a:r>
            <a:endParaRPr dirty="0"/>
          </a:p>
          <a:p>
            <a:pPr marL="0" marR="0" lvl="0" indent="0" algn="just" rtl="0">
              <a:lnSpc>
                <a:spcPct val="100000"/>
              </a:lnSpc>
              <a:spcBef>
                <a:spcPts val="0"/>
              </a:spcBef>
              <a:spcAft>
                <a:spcPts val="0"/>
              </a:spcAft>
              <a:buNone/>
            </a:pPr>
            <a:r>
              <a:rPr lang="en" sz="800" b="0" i="0" u="none" strike="noStrike" cap="none" dirty="0">
                <a:solidFill>
                  <a:srgbClr val="3F3F3F"/>
                </a:solidFill>
                <a:latin typeface="Arial"/>
                <a:ea typeface="Arial"/>
                <a:cs typeface="Arial"/>
                <a:sym typeface="Arial"/>
              </a:rPr>
              <a:t>      marker shape – hashtag node (o) or user node (x)</a:t>
            </a:r>
            <a:endParaRPr dirty="0"/>
          </a:p>
          <a:p>
            <a:pPr marL="171450" marR="0" lvl="1" indent="-120650" algn="just" rtl="0">
              <a:lnSpc>
                <a:spcPct val="100000"/>
              </a:lnSpc>
              <a:spcBef>
                <a:spcPts val="0"/>
              </a:spcBef>
              <a:spcAft>
                <a:spcPts val="0"/>
              </a:spcAft>
              <a:buClr>
                <a:srgbClr val="000000"/>
              </a:buClr>
              <a:buSzPts val="800"/>
              <a:buFont typeface="Arial"/>
              <a:buNone/>
            </a:pPr>
            <a:endParaRPr sz="800" b="0" i="0" u="none" strike="noStrike" cap="none" dirty="0">
              <a:solidFill>
                <a:srgbClr val="3F3F3F"/>
              </a:solidFill>
              <a:latin typeface="Arial"/>
              <a:ea typeface="Arial"/>
              <a:cs typeface="Arial"/>
              <a:sym typeface="Arial"/>
            </a:endParaRPr>
          </a:p>
          <a:p>
            <a:pPr marL="0" marR="0" lvl="0" indent="0" algn="just" rtl="0">
              <a:lnSpc>
                <a:spcPct val="100000"/>
              </a:lnSpc>
              <a:spcBef>
                <a:spcPts val="0"/>
              </a:spcBef>
              <a:spcAft>
                <a:spcPts val="0"/>
              </a:spcAft>
              <a:buNone/>
            </a:pPr>
            <a:endParaRPr sz="800" b="0" i="0" u="none" strike="noStrike" cap="none" dirty="0">
              <a:solidFill>
                <a:srgbClr val="3F3F3F"/>
              </a:solidFill>
              <a:latin typeface="Arial"/>
              <a:ea typeface="Arial"/>
              <a:cs typeface="Arial"/>
              <a:sym typeface="Arial"/>
            </a:endParaRPr>
          </a:p>
        </p:txBody>
      </p:sp>
      <p:pic>
        <p:nvPicPr>
          <p:cNvPr id="274" name="Google Shape;274;g2f09a513992_0_57"/>
          <p:cNvPicPr preferRelativeResize="0"/>
          <p:nvPr/>
        </p:nvPicPr>
        <p:blipFill>
          <a:blip r:embed="rId3">
            <a:alphaModFix/>
          </a:blip>
          <a:stretch>
            <a:fillRect/>
          </a:stretch>
        </p:blipFill>
        <p:spPr>
          <a:xfrm>
            <a:off x="122725" y="828329"/>
            <a:ext cx="4571999" cy="1682326"/>
          </a:xfrm>
          <a:prstGeom prst="rect">
            <a:avLst/>
          </a:prstGeom>
          <a:noFill/>
          <a:ln>
            <a:noFill/>
          </a:ln>
        </p:spPr>
      </p:pic>
      <p:pic>
        <p:nvPicPr>
          <p:cNvPr id="275" name="Google Shape;275;g2f09a513992_0_57"/>
          <p:cNvPicPr preferRelativeResize="0"/>
          <p:nvPr/>
        </p:nvPicPr>
        <p:blipFill>
          <a:blip r:embed="rId4">
            <a:alphaModFix/>
          </a:blip>
          <a:stretch>
            <a:fillRect/>
          </a:stretch>
        </p:blipFill>
        <p:spPr>
          <a:xfrm>
            <a:off x="4572000" y="1994229"/>
            <a:ext cx="4571999" cy="1682496"/>
          </a:xfrm>
          <a:prstGeom prst="rect">
            <a:avLst/>
          </a:prstGeom>
          <a:noFill/>
          <a:ln>
            <a:noFill/>
          </a:ln>
        </p:spPr>
      </p:pic>
      <p:pic>
        <p:nvPicPr>
          <p:cNvPr id="276" name="Google Shape;276;g2f09a513992_0_57"/>
          <p:cNvPicPr preferRelativeResize="0"/>
          <p:nvPr/>
        </p:nvPicPr>
        <p:blipFill>
          <a:blip r:embed="rId5">
            <a:alphaModFix/>
          </a:blip>
          <a:stretch>
            <a:fillRect/>
          </a:stretch>
        </p:blipFill>
        <p:spPr>
          <a:xfrm>
            <a:off x="122725" y="3434781"/>
            <a:ext cx="4571999" cy="1760220"/>
          </a:xfrm>
          <a:prstGeom prst="rect">
            <a:avLst/>
          </a:prstGeom>
          <a:noFill/>
          <a:ln>
            <a:noFill/>
          </a:ln>
        </p:spPr>
      </p:pic>
      <p:sp>
        <p:nvSpPr>
          <p:cNvPr id="277" name="Google Shape;277;g2f09a513992_0_57"/>
          <p:cNvSpPr txBox="1"/>
          <p:nvPr/>
        </p:nvSpPr>
        <p:spPr>
          <a:xfrm>
            <a:off x="384501" y="513258"/>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User nodes</a:t>
            </a:r>
            <a:endParaRPr sz="1200" b="0" i="0" u="none" strike="noStrike" cap="none">
              <a:solidFill>
                <a:schemeClr val="dk2"/>
              </a:solidFill>
              <a:latin typeface="Arial"/>
              <a:ea typeface="Arial"/>
              <a:cs typeface="Arial"/>
              <a:sym typeface="Arial"/>
            </a:endParaRPr>
          </a:p>
        </p:txBody>
      </p:sp>
      <p:sp>
        <p:nvSpPr>
          <p:cNvPr id="278" name="Google Shape;278;g2f09a513992_0_57"/>
          <p:cNvSpPr txBox="1"/>
          <p:nvPr/>
        </p:nvSpPr>
        <p:spPr>
          <a:xfrm>
            <a:off x="4755776" y="1624918"/>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Bipartite network</a:t>
            </a:r>
            <a:endParaRPr sz="1200" b="0" i="0" u="none" strike="noStrike" cap="none">
              <a:solidFill>
                <a:schemeClr val="dk2"/>
              </a:solidFill>
              <a:latin typeface="Arial"/>
              <a:ea typeface="Arial"/>
              <a:cs typeface="Arial"/>
              <a:sym typeface="Arial"/>
            </a:endParaRPr>
          </a:p>
        </p:txBody>
      </p:sp>
      <p:sp>
        <p:nvSpPr>
          <p:cNvPr id="279" name="Google Shape;279;g2f09a513992_0_57"/>
          <p:cNvSpPr txBox="1"/>
          <p:nvPr/>
        </p:nvSpPr>
        <p:spPr>
          <a:xfrm>
            <a:off x="384501" y="3003537"/>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Hashtag nodes</a:t>
            </a:r>
            <a:endParaRPr sz="1200" b="0" i="0" u="none" strike="noStrike" cap="none">
              <a:solidFill>
                <a:schemeClr val="dk2"/>
              </a:solidFill>
              <a:latin typeface="Arial"/>
              <a:ea typeface="Arial"/>
              <a:cs typeface="Arial"/>
              <a:sym typeface="Arial"/>
            </a:endParaRPr>
          </a:p>
        </p:txBody>
      </p:sp>
      <p:sp>
        <p:nvSpPr>
          <p:cNvPr id="280" name="Google Shape;280;g2f09a513992_0_57"/>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No al tarifazo</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sp>
        <p:nvSpPr>
          <p:cNvPr id="281" name="Google Shape;281;g2f09a513992_0_57"/>
          <p:cNvSpPr txBox="1"/>
          <p:nvPr/>
        </p:nvSpPr>
        <p:spPr>
          <a:xfrm>
            <a:off x="1614862" y="27635"/>
            <a:ext cx="6845100" cy="8007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b="0" i="0" u="none" strike="noStrike" cap="none">
                <a:solidFill>
                  <a:schemeClr val="dk2"/>
                </a:solidFill>
                <a:latin typeface="Arial"/>
                <a:ea typeface="Arial"/>
                <a:cs typeface="Arial"/>
                <a:sym typeface="Arial"/>
              </a:rPr>
              <a:t>Frequency plots of the top 20 nodes in the network with highest nestedness colored by </a:t>
            </a:r>
            <a:r>
              <a:rPr lang="en" sz="1050">
                <a:solidFill>
                  <a:schemeClr val="dk2"/>
                </a:solidFill>
              </a:rPr>
              <a:t>lovain community</a:t>
            </a:r>
            <a:endParaRPr sz="1050" b="0" i="0" u="none" strike="noStrike" cap="none">
              <a:solidFill>
                <a:schemeClr val="dk2"/>
              </a:solidFill>
              <a:latin typeface="Arial"/>
              <a:ea typeface="Arial"/>
              <a:cs typeface="Arial"/>
              <a:sym typeface="Arial"/>
            </a:endParaRPr>
          </a:p>
        </p:txBody>
      </p:sp>
      <p:sp>
        <p:nvSpPr>
          <p:cNvPr id="282" name="Google Shape;282;g2f09a513992_0_57"/>
          <p:cNvSpPr/>
          <p:nvPr/>
        </p:nvSpPr>
        <p:spPr>
          <a:xfrm>
            <a:off x="116550" y="1582275"/>
            <a:ext cx="883200" cy="679500"/>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g2f09a513992_0_57"/>
          <p:cNvSpPr/>
          <p:nvPr/>
        </p:nvSpPr>
        <p:spPr>
          <a:xfrm>
            <a:off x="116550" y="4224475"/>
            <a:ext cx="705300" cy="724200"/>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4" name="Google Shape;284;g2f09a513992_0_57"/>
          <p:cNvSpPr/>
          <p:nvPr/>
        </p:nvSpPr>
        <p:spPr>
          <a:xfrm>
            <a:off x="22226" y="2164976"/>
            <a:ext cx="100500" cy="2181600"/>
          </a:xfrm>
          <a:prstGeom prst="leftBracket">
            <a:avLst>
              <a:gd name="adj" fmla="val 8333"/>
            </a:avLst>
          </a:prstGeom>
          <a:noFill/>
          <a:ln w="9525" cap="flat" cmpd="sng">
            <a:solidFill>
              <a:srgbClr val="3B7F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85" name="Google Shape;285;g2f09a513992_0_57"/>
          <p:cNvSpPr txBox="1"/>
          <p:nvPr/>
        </p:nvSpPr>
        <p:spPr>
          <a:xfrm rot="-5400000">
            <a:off x="-470516" y="2911158"/>
            <a:ext cx="1079100" cy="18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600" b="0" i="0" u="none" strike="noStrike" cap="none">
                <a:solidFill>
                  <a:srgbClr val="000000"/>
                </a:solidFill>
                <a:latin typeface="Arial"/>
                <a:ea typeface="Arial"/>
                <a:cs typeface="Arial"/>
                <a:sym typeface="Arial"/>
              </a:rPr>
              <a:t>Nodes in bipartite network</a:t>
            </a:r>
            <a:endParaRPr sz="1400" b="0" i="0" u="none" strike="noStrike" cap="none">
              <a:solidFill>
                <a:srgbClr val="000000"/>
              </a:solidFill>
              <a:latin typeface="Arial"/>
              <a:ea typeface="Arial"/>
              <a:cs typeface="Arial"/>
              <a:sym typeface="Arial"/>
            </a:endParaRPr>
          </a:p>
        </p:txBody>
      </p:sp>
      <p:sp>
        <p:nvSpPr>
          <p:cNvPr id="288" name="Google Shape;288;g2f09a513992_0_57"/>
          <p:cNvSpPr txBox="1"/>
          <p:nvPr/>
        </p:nvSpPr>
        <p:spPr>
          <a:xfrm>
            <a:off x="5035673" y="536372"/>
            <a:ext cx="3938700" cy="9234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 sz="900" b="0" i="0" u="none" strike="noStrike" cap="none">
                <a:solidFill>
                  <a:srgbClr val="000000"/>
                </a:solidFill>
                <a:latin typeface="Arial"/>
                <a:ea typeface="Arial"/>
                <a:cs typeface="Arial"/>
                <a:sym typeface="Arial"/>
              </a:rPr>
              <a:t>In the following plots we can see how the most important nodes in the critical point behave throughout time. </a:t>
            </a:r>
            <a:endParaRPr/>
          </a:p>
          <a:p>
            <a:pPr marL="0" marR="0" lvl="0" indent="0" algn="just"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 sz="900" b="0" i="0" u="none" strike="noStrike" cap="none">
                <a:solidFill>
                  <a:srgbClr val="000000"/>
                </a:solidFill>
                <a:latin typeface="Arial"/>
                <a:ea typeface="Arial"/>
                <a:cs typeface="Arial"/>
                <a:sym typeface="Arial"/>
              </a:rPr>
              <a:t>We can see to how nodes evolve in the communities throughout time and which nodes from the simple networks are represented in the bipartite networks.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pic>
        <p:nvPicPr>
          <p:cNvPr id="7" name="Picture 6">
            <a:extLst>
              <a:ext uri="{FF2B5EF4-FFF2-40B4-BE49-F238E27FC236}">
                <a16:creationId xmlns:a16="http://schemas.microsoft.com/office/drawing/2014/main" id="{851D06FB-7C21-6661-9B3A-755122FAA355}"/>
              </a:ext>
            </a:extLst>
          </p:cNvPr>
          <p:cNvPicPr>
            <a:picLocks noChangeAspect="1"/>
          </p:cNvPicPr>
          <p:nvPr/>
        </p:nvPicPr>
        <p:blipFill>
          <a:blip r:embed="rId3"/>
          <a:stretch>
            <a:fillRect/>
          </a:stretch>
        </p:blipFill>
        <p:spPr>
          <a:xfrm>
            <a:off x="116550" y="826968"/>
            <a:ext cx="4572000" cy="1684421"/>
          </a:xfrm>
          <a:prstGeom prst="rect">
            <a:avLst/>
          </a:prstGeom>
        </p:spPr>
      </p:pic>
      <p:sp>
        <p:nvSpPr>
          <p:cNvPr id="277" name="Google Shape;277;g2f09a513992_0_57"/>
          <p:cNvSpPr txBox="1"/>
          <p:nvPr/>
        </p:nvSpPr>
        <p:spPr>
          <a:xfrm>
            <a:off x="384501" y="513258"/>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User nodes</a:t>
            </a:r>
            <a:endParaRPr sz="1200" b="0" i="0" u="none" strike="noStrike" cap="none">
              <a:solidFill>
                <a:schemeClr val="dk2"/>
              </a:solidFill>
              <a:latin typeface="Arial"/>
              <a:ea typeface="Arial"/>
              <a:cs typeface="Arial"/>
              <a:sym typeface="Arial"/>
            </a:endParaRPr>
          </a:p>
        </p:txBody>
      </p:sp>
      <p:sp>
        <p:nvSpPr>
          <p:cNvPr id="278" name="Google Shape;278;g2f09a513992_0_57"/>
          <p:cNvSpPr txBox="1"/>
          <p:nvPr/>
        </p:nvSpPr>
        <p:spPr>
          <a:xfrm>
            <a:off x="4755776" y="1624918"/>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Bipartite network</a:t>
            </a:r>
            <a:endParaRPr sz="1200" b="0" i="0" u="none" strike="noStrike" cap="none">
              <a:solidFill>
                <a:schemeClr val="dk2"/>
              </a:solidFill>
              <a:latin typeface="Arial"/>
              <a:ea typeface="Arial"/>
              <a:cs typeface="Arial"/>
              <a:sym typeface="Arial"/>
            </a:endParaRPr>
          </a:p>
        </p:txBody>
      </p:sp>
      <p:sp>
        <p:nvSpPr>
          <p:cNvPr id="279" name="Google Shape;279;g2f09a513992_0_57"/>
          <p:cNvSpPr txBox="1"/>
          <p:nvPr/>
        </p:nvSpPr>
        <p:spPr>
          <a:xfrm>
            <a:off x="384501" y="3003537"/>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Hashtag nodes</a:t>
            </a:r>
            <a:endParaRPr sz="1200" b="0" i="0" u="none" strike="noStrike" cap="none">
              <a:solidFill>
                <a:schemeClr val="dk2"/>
              </a:solidFill>
              <a:latin typeface="Arial"/>
              <a:ea typeface="Arial"/>
              <a:cs typeface="Arial"/>
              <a:sym typeface="Arial"/>
            </a:endParaRPr>
          </a:p>
        </p:txBody>
      </p:sp>
      <p:sp>
        <p:nvSpPr>
          <p:cNvPr id="280" name="Google Shape;280;g2f09a513992_0_57"/>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No al tarifazo</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sp>
        <p:nvSpPr>
          <p:cNvPr id="281" name="Google Shape;281;g2f09a513992_0_57"/>
          <p:cNvSpPr txBox="1"/>
          <p:nvPr/>
        </p:nvSpPr>
        <p:spPr>
          <a:xfrm>
            <a:off x="1614862" y="27635"/>
            <a:ext cx="6845100" cy="8007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b="0" i="0" u="none" strike="noStrike" cap="none">
                <a:solidFill>
                  <a:schemeClr val="dk2"/>
                </a:solidFill>
                <a:latin typeface="Arial"/>
                <a:ea typeface="Arial"/>
                <a:cs typeface="Arial"/>
                <a:sym typeface="Arial"/>
              </a:rPr>
              <a:t>Frequency plots of the top 20 nodes in the network with highest nestedness colored by </a:t>
            </a:r>
            <a:r>
              <a:rPr lang="en" sz="1050">
                <a:solidFill>
                  <a:schemeClr val="dk2"/>
                </a:solidFill>
              </a:rPr>
              <a:t>lovain community</a:t>
            </a:r>
            <a:endParaRPr sz="1050" b="0" i="0" u="none" strike="noStrike" cap="none">
              <a:solidFill>
                <a:schemeClr val="dk2"/>
              </a:solidFill>
              <a:latin typeface="Arial"/>
              <a:ea typeface="Arial"/>
              <a:cs typeface="Arial"/>
              <a:sym typeface="Arial"/>
            </a:endParaRPr>
          </a:p>
        </p:txBody>
      </p:sp>
      <p:sp>
        <p:nvSpPr>
          <p:cNvPr id="282" name="Google Shape;282;g2f09a513992_0_57"/>
          <p:cNvSpPr/>
          <p:nvPr/>
        </p:nvSpPr>
        <p:spPr>
          <a:xfrm>
            <a:off x="116550" y="1582275"/>
            <a:ext cx="883200" cy="679500"/>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 name="Picture 4">
            <a:extLst>
              <a:ext uri="{FF2B5EF4-FFF2-40B4-BE49-F238E27FC236}">
                <a16:creationId xmlns:a16="http://schemas.microsoft.com/office/drawing/2014/main" id="{B8C74D29-B5EB-AE61-E930-3967CF76E3B1}"/>
              </a:ext>
            </a:extLst>
          </p:cNvPr>
          <p:cNvPicPr>
            <a:picLocks noChangeAspect="1"/>
          </p:cNvPicPr>
          <p:nvPr/>
        </p:nvPicPr>
        <p:blipFill>
          <a:blip r:embed="rId4"/>
          <a:stretch>
            <a:fillRect/>
          </a:stretch>
        </p:blipFill>
        <p:spPr>
          <a:xfrm>
            <a:off x="116550" y="3456496"/>
            <a:ext cx="4572000" cy="1759556"/>
          </a:xfrm>
          <a:prstGeom prst="rect">
            <a:avLst/>
          </a:prstGeom>
        </p:spPr>
      </p:pic>
      <p:sp>
        <p:nvSpPr>
          <p:cNvPr id="283" name="Google Shape;283;g2f09a513992_0_57"/>
          <p:cNvSpPr/>
          <p:nvPr/>
        </p:nvSpPr>
        <p:spPr>
          <a:xfrm>
            <a:off x="116550" y="4224475"/>
            <a:ext cx="705300" cy="724200"/>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4" name="Google Shape;284;g2f09a513992_0_57"/>
          <p:cNvSpPr/>
          <p:nvPr/>
        </p:nvSpPr>
        <p:spPr>
          <a:xfrm>
            <a:off x="22226" y="2164976"/>
            <a:ext cx="100500" cy="2181600"/>
          </a:xfrm>
          <a:prstGeom prst="leftBracket">
            <a:avLst>
              <a:gd name="adj" fmla="val 8333"/>
            </a:avLst>
          </a:prstGeom>
          <a:noFill/>
          <a:ln w="9525" cap="flat" cmpd="sng">
            <a:solidFill>
              <a:srgbClr val="3B7F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85" name="Google Shape;285;g2f09a513992_0_57"/>
          <p:cNvSpPr txBox="1"/>
          <p:nvPr/>
        </p:nvSpPr>
        <p:spPr>
          <a:xfrm rot="-5400000">
            <a:off x="-470516" y="2911158"/>
            <a:ext cx="1079100" cy="18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600" b="0" i="0" u="none" strike="noStrike" cap="none">
                <a:solidFill>
                  <a:srgbClr val="000000"/>
                </a:solidFill>
                <a:latin typeface="Arial"/>
                <a:ea typeface="Arial"/>
                <a:cs typeface="Arial"/>
                <a:sym typeface="Arial"/>
              </a:rPr>
              <a:t>Nodes in bipartite network</a:t>
            </a:r>
            <a:endParaRPr sz="1400" b="0" i="0" u="none" strike="noStrike" cap="none">
              <a:solidFill>
                <a:srgbClr val="000000"/>
              </a:solidFill>
              <a:latin typeface="Arial"/>
              <a:ea typeface="Arial"/>
              <a:cs typeface="Arial"/>
              <a:sym typeface="Arial"/>
            </a:endParaRPr>
          </a:p>
        </p:txBody>
      </p:sp>
      <p:sp>
        <p:nvSpPr>
          <p:cNvPr id="288" name="Google Shape;288;g2f09a513992_0_57"/>
          <p:cNvSpPr txBox="1"/>
          <p:nvPr/>
        </p:nvSpPr>
        <p:spPr>
          <a:xfrm>
            <a:off x="5035673" y="536372"/>
            <a:ext cx="3938700" cy="9234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 sz="900" b="0" i="0" u="none" strike="noStrike" cap="none">
                <a:solidFill>
                  <a:srgbClr val="000000"/>
                </a:solidFill>
                <a:latin typeface="Arial"/>
                <a:ea typeface="Arial"/>
                <a:cs typeface="Arial"/>
                <a:sym typeface="Arial"/>
              </a:rPr>
              <a:t>In the following plots we can see how the most important nodes in the critical point behave throughout time. </a:t>
            </a:r>
            <a:endParaRPr/>
          </a:p>
          <a:p>
            <a:pPr marL="0" marR="0" lvl="0" indent="0" algn="just"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 sz="900" b="0" i="0" u="none" strike="noStrike" cap="none">
                <a:solidFill>
                  <a:srgbClr val="000000"/>
                </a:solidFill>
                <a:latin typeface="Arial"/>
                <a:ea typeface="Arial"/>
                <a:cs typeface="Arial"/>
                <a:sym typeface="Arial"/>
              </a:rPr>
              <a:t>We can see to how nodes evolve in the communities throughout time and which nodes from the simple networks are represented in the bipartite networks.</a:t>
            </a:r>
            <a:endParaRPr/>
          </a:p>
        </p:txBody>
      </p:sp>
      <p:pic>
        <p:nvPicPr>
          <p:cNvPr id="3" name="Picture 2">
            <a:extLst>
              <a:ext uri="{FF2B5EF4-FFF2-40B4-BE49-F238E27FC236}">
                <a16:creationId xmlns:a16="http://schemas.microsoft.com/office/drawing/2014/main" id="{66841239-B8EF-DAA9-99B8-625EACBCBB25}"/>
              </a:ext>
            </a:extLst>
          </p:cNvPr>
          <p:cNvPicPr>
            <a:picLocks noChangeAspect="1"/>
          </p:cNvPicPr>
          <p:nvPr/>
        </p:nvPicPr>
        <p:blipFill>
          <a:blip r:embed="rId5"/>
          <a:stretch>
            <a:fillRect/>
          </a:stretch>
        </p:blipFill>
        <p:spPr>
          <a:xfrm>
            <a:off x="4572000" y="1968509"/>
            <a:ext cx="4572000" cy="1684421"/>
          </a:xfrm>
          <a:prstGeom prst="rect">
            <a:avLst/>
          </a:prstGeom>
        </p:spPr>
      </p:pic>
      <p:sp>
        <p:nvSpPr>
          <p:cNvPr id="10" name="Google Shape;287;g2f09a513992_0_57">
            <a:extLst>
              <a:ext uri="{FF2B5EF4-FFF2-40B4-BE49-F238E27FC236}">
                <a16:creationId xmlns:a16="http://schemas.microsoft.com/office/drawing/2014/main" id="{E693BA03-6F52-088A-4923-65026D62CAED}"/>
              </a:ext>
            </a:extLst>
          </p:cNvPr>
          <p:cNvSpPr txBox="1"/>
          <p:nvPr/>
        </p:nvSpPr>
        <p:spPr>
          <a:xfrm>
            <a:off x="5035673" y="3795261"/>
            <a:ext cx="3066300" cy="1569620"/>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dirty="0">
                <a:solidFill>
                  <a:srgbClr val="3F3F3F"/>
                </a:solidFill>
                <a:latin typeface="Arial"/>
                <a:ea typeface="Arial"/>
                <a:cs typeface="Arial"/>
                <a:sym typeface="Arial"/>
              </a:rPr>
              <a:t>Marker size proportional to frequency.</a:t>
            </a:r>
            <a:endParaRPr dirty="0"/>
          </a:p>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dirty="0">
                <a:solidFill>
                  <a:srgbClr val="3F3F3F"/>
                </a:solidFill>
                <a:latin typeface="Arial"/>
                <a:ea typeface="Arial"/>
                <a:cs typeface="Arial"/>
                <a:sym typeface="Arial"/>
              </a:rPr>
              <a:t>Limiting display to hours where the nr. of nodes in the bipartite network is at least 15% of its maximum network size to allow comparison across network types</a:t>
            </a:r>
          </a:p>
          <a:p>
            <a:pPr marL="171450" marR="0" lvl="0" indent="-171450" algn="just" rtl="0">
              <a:lnSpc>
                <a:spcPct val="100000"/>
              </a:lnSpc>
              <a:spcBef>
                <a:spcPts val="0"/>
              </a:spcBef>
              <a:spcAft>
                <a:spcPts val="0"/>
              </a:spcAft>
              <a:buClr>
                <a:srgbClr val="000000"/>
              </a:buClr>
              <a:buSzPts val="800"/>
              <a:buFont typeface="Arial"/>
              <a:buChar char="-"/>
            </a:pPr>
            <a:r>
              <a:rPr lang="en" sz="800" b="1" dirty="0">
                <a:solidFill>
                  <a:srgbClr val="3F3F3F"/>
                </a:solidFill>
              </a:rPr>
              <a:t>Communities coded by total size rank </a:t>
            </a:r>
            <a:r>
              <a:rPr lang="en" sz="800" dirty="0">
                <a:solidFill>
                  <a:srgbClr val="3F3F3F"/>
                </a:solidFill>
              </a:rPr>
              <a:t>– ie. </a:t>
            </a:r>
            <a:r>
              <a:rPr lang="en-US" sz="800" dirty="0">
                <a:solidFill>
                  <a:srgbClr val="3F3F3F"/>
                </a:solidFill>
              </a:rPr>
              <a:t>organizing the communities according to their size. The, the most blue color will always be the largest community in each hour, and so on.</a:t>
            </a:r>
            <a:endParaRPr dirty="0"/>
          </a:p>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dirty="0">
                <a:solidFill>
                  <a:srgbClr val="3F3F3F"/>
                </a:solidFill>
                <a:latin typeface="Arial"/>
                <a:ea typeface="Arial"/>
                <a:cs typeface="Arial"/>
                <a:sym typeface="Arial"/>
              </a:rPr>
              <a:t>In Bipartite network plot: </a:t>
            </a:r>
            <a:endParaRPr dirty="0"/>
          </a:p>
          <a:p>
            <a:pPr marL="0" marR="0" lvl="0" indent="0" algn="just" rtl="0">
              <a:lnSpc>
                <a:spcPct val="100000"/>
              </a:lnSpc>
              <a:spcBef>
                <a:spcPts val="0"/>
              </a:spcBef>
              <a:spcAft>
                <a:spcPts val="0"/>
              </a:spcAft>
              <a:buNone/>
            </a:pPr>
            <a:r>
              <a:rPr lang="en" sz="800" b="0" i="0" u="none" strike="noStrike" cap="none" dirty="0">
                <a:solidFill>
                  <a:srgbClr val="3F3F3F"/>
                </a:solidFill>
                <a:latin typeface="Arial"/>
                <a:ea typeface="Arial"/>
                <a:cs typeface="Arial"/>
                <a:sym typeface="Arial"/>
              </a:rPr>
              <a:t>      marker shape – hashtag node (o) or user node (x)</a:t>
            </a:r>
            <a:endParaRPr dirty="0"/>
          </a:p>
          <a:p>
            <a:pPr marL="171450" marR="0" lvl="1" indent="-120650" algn="just" rtl="0">
              <a:lnSpc>
                <a:spcPct val="100000"/>
              </a:lnSpc>
              <a:spcBef>
                <a:spcPts val="0"/>
              </a:spcBef>
              <a:spcAft>
                <a:spcPts val="0"/>
              </a:spcAft>
              <a:buClr>
                <a:srgbClr val="000000"/>
              </a:buClr>
              <a:buSzPts val="800"/>
              <a:buFont typeface="Arial"/>
              <a:buNone/>
            </a:pPr>
            <a:endParaRPr sz="800" b="0" i="0" u="none" strike="noStrike" cap="none" dirty="0">
              <a:solidFill>
                <a:srgbClr val="3F3F3F"/>
              </a:solidFill>
              <a:latin typeface="Arial"/>
              <a:ea typeface="Arial"/>
              <a:cs typeface="Arial"/>
              <a:sym typeface="Arial"/>
            </a:endParaRPr>
          </a:p>
          <a:p>
            <a:pPr marL="0" marR="0" lvl="0" indent="0" algn="just" rtl="0">
              <a:lnSpc>
                <a:spcPct val="100000"/>
              </a:lnSpc>
              <a:spcBef>
                <a:spcPts val="0"/>
              </a:spcBef>
              <a:spcAft>
                <a:spcPts val="0"/>
              </a:spcAft>
              <a:buNone/>
            </a:pPr>
            <a:endParaRPr sz="800" b="0" i="0" u="none" strike="noStrike" cap="none" dirty="0">
              <a:solidFill>
                <a:srgbClr val="3F3F3F"/>
              </a:solidFill>
              <a:latin typeface="Arial"/>
              <a:ea typeface="Arial"/>
              <a:cs typeface="Arial"/>
              <a:sym typeface="Arial"/>
            </a:endParaRPr>
          </a:p>
        </p:txBody>
      </p:sp>
    </p:spTree>
    <p:extLst>
      <p:ext uri="{BB962C8B-B14F-4D97-AF65-F5344CB8AC3E}">
        <p14:creationId xmlns:p14="http://schemas.microsoft.com/office/powerpoint/2010/main" val="2150397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pic>
        <p:nvPicPr>
          <p:cNvPr id="6" name="Picture 5">
            <a:extLst>
              <a:ext uri="{FF2B5EF4-FFF2-40B4-BE49-F238E27FC236}">
                <a16:creationId xmlns:a16="http://schemas.microsoft.com/office/drawing/2014/main" id="{0F1A35D7-12F4-8007-87F8-AB821558EACC}"/>
              </a:ext>
            </a:extLst>
          </p:cNvPr>
          <p:cNvPicPr>
            <a:picLocks noChangeAspect="1"/>
          </p:cNvPicPr>
          <p:nvPr/>
        </p:nvPicPr>
        <p:blipFill>
          <a:blip r:embed="rId3"/>
          <a:stretch>
            <a:fillRect/>
          </a:stretch>
        </p:blipFill>
        <p:spPr>
          <a:xfrm>
            <a:off x="100071" y="3439115"/>
            <a:ext cx="4572000" cy="1759556"/>
          </a:xfrm>
          <a:prstGeom prst="rect">
            <a:avLst/>
          </a:prstGeom>
        </p:spPr>
      </p:pic>
      <p:pic>
        <p:nvPicPr>
          <p:cNvPr id="4" name="Picture 3">
            <a:extLst>
              <a:ext uri="{FF2B5EF4-FFF2-40B4-BE49-F238E27FC236}">
                <a16:creationId xmlns:a16="http://schemas.microsoft.com/office/drawing/2014/main" id="{1BDB3231-0A3D-F72A-25E0-B47119F5B309}"/>
              </a:ext>
            </a:extLst>
          </p:cNvPr>
          <p:cNvPicPr>
            <a:picLocks noChangeAspect="1"/>
          </p:cNvPicPr>
          <p:nvPr/>
        </p:nvPicPr>
        <p:blipFill>
          <a:blip r:embed="rId4"/>
          <a:stretch>
            <a:fillRect/>
          </a:stretch>
        </p:blipFill>
        <p:spPr>
          <a:xfrm>
            <a:off x="122724" y="830041"/>
            <a:ext cx="4572000" cy="1684421"/>
          </a:xfrm>
          <a:prstGeom prst="rect">
            <a:avLst/>
          </a:prstGeom>
        </p:spPr>
      </p:pic>
      <p:sp>
        <p:nvSpPr>
          <p:cNvPr id="277" name="Google Shape;277;g2f09a513992_0_57"/>
          <p:cNvSpPr txBox="1"/>
          <p:nvPr/>
        </p:nvSpPr>
        <p:spPr>
          <a:xfrm>
            <a:off x="384501" y="513258"/>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User nodes</a:t>
            </a:r>
            <a:endParaRPr sz="1200" b="0" i="0" u="none" strike="noStrike" cap="none">
              <a:solidFill>
                <a:schemeClr val="dk2"/>
              </a:solidFill>
              <a:latin typeface="Arial"/>
              <a:ea typeface="Arial"/>
              <a:cs typeface="Arial"/>
              <a:sym typeface="Arial"/>
            </a:endParaRPr>
          </a:p>
        </p:txBody>
      </p:sp>
      <p:sp>
        <p:nvSpPr>
          <p:cNvPr id="278" name="Google Shape;278;g2f09a513992_0_57"/>
          <p:cNvSpPr txBox="1"/>
          <p:nvPr/>
        </p:nvSpPr>
        <p:spPr>
          <a:xfrm>
            <a:off x="4755776" y="1624918"/>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Bipartite network</a:t>
            </a:r>
            <a:endParaRPr sz="1200" b="0" i="0" u="none" strike="noStrike" cap="none">
              <a:solidFill>
                <a:schemeClr val="dk2"/>
              </a:solidFill>
              <a:latin typeface="Arial"/>
              <a:ea typeface="Arial"/>
              <a:cs typeface="Arial"/>
              <a:sym typeface="Arial"/>
            </a:endParaRPr>
          </a:p>
        </p:txBody>
      </p:sp>
      <p:sp>
        <p:nvSpPr>
          <p:cNvPr id="279" name="Google Shape;279;g2f09a513992_0_57"/>
          <p:cNvSpPr txBox="1"/>
          <p:nvPr/>
        </p:nvSpPr>
        <p:spPr>
          <a:xfrm>
            <a:off x="384501" y="3003537"/>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Hashtag nodes</a:t>
            </a:r>
            <a:endParaRPr sz="1200" b="0" i="0" u="none" strike="noStrike" cap="none">
              <a:solidFill>
                <a:schemeClr val="dk2"/>
              </a:solidFill>
              <a:latin typeface="Arial"/>
              <a:ea typeface="Arial"/>
              <a:cs typeface="Arial"/>
              <a:sym typeface="Arial"/>
            </a:endParaRPr>
          </a:p>
        </p:txBody>
      </p:sp>
      <p:sp>
        <p:nvSpPr>
          <p:cNvPr id="280" name="Google Shape;280;g2f09a513992_0_57"/>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No al tarifazo</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sp>
        <p:nvSpPr>
          <p:cNvPr id="281" name="Google Shape;281;g2f09a513992_0_57"/>
          <p:cNvSpPr txBox="1"/>
          <p:nvPr/>
        </p:nvSpPr>
        <p:spPr>
          <a:xfrm>
            <a:off x="1614862" y="27635"/>
            <a:ext cx="6845100" cy="8007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b="0" i="0" u="none" strike="noStrike" cap="none">
                <a:solidFill>
                  <a:schemeClr val="dk2"/>
                </a:solidFill>
                <a:latin typeface="Arial"/>
                <a:ea typeface="Arial"/>
                <a:cs typeface="Arial"/>
                <a:sym typeface="Arial"/>
              </a:rPr>
              <a:t>Frequency plots of the top 20 nodes in the network with highest nestedness colored by </a:t>
            </a:r>
            <a:r>
              <a:rPr lang="en" sz="1050">
                <a:solidFill>
                  <a:schemeClr val="dk2"/>
                </a:solidFill>
              </a:rPr>
              <a:t>lovain community</a:t>
            </a:r>
            <a:endParaRPr sz="1050" b="0" i="0" u="none" strike="noStrike" cap="none">
              <a:solidFill>
                <a:schemeClr val="dk2"/>
              </a:solidFill>
              <a:latin typeface="Arial"/>
              <a:ea typeface="Arial"/>
              <a:cs typeface="Arial"/>
              <a:sym typeface="Arial"/>
            </a:endParaRPr>
          </a:p>
        </p:txBody>
      </p:sp>
      <p:sp>
        <p:nvSpPr>
          <p:cNvPr id="282" name="Google Shape;282;g2f09a513992_0_57"/>
          <p:cNvSpPr/>
          <p:nvPr/>
        </p:nvSpPr>
        <p:spPr>
          <a:xfrm>
            <a:off x="116550" y="1582275"/>
            <a:ext cx="883200" cy="679500"/>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g2f09a513992_0_57"/>
          <p:cNvSpPr/>
          <p:nvPr/>
        </p:nvSpPr>
        <p:spPr>
          <a:xfrm>
            <a:off x="116550" y="4224475"/>
            <a:ext cx="705300" cy="724200"/>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4" name="Google Shape;284;g2f09a513992_0_57"/>
          <p:cNvSpPr/>
          <p:nvPr/>
        </p:nvSpPr>
        <p:spPr>
          <a:xfrm>
            <a:off x="22226" y="2164976"/>
            <a:ext cx="100500" cy="2181600"/>
          </a:xfrm>
          <a:prstGeom prst="leftBracket">
            <a:avLst>
              <a:gd name="adj" fmla="val 8333"/>
            </a:avLst>
          </a:prstGeom>
          <a:noFill/>
          <a:ln w="9525" cap="flat" cmpd="sng">
            <a:solidFill>
              <a:srgbClr val="3B7F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85" name="Google Shape;285;g2f09a513992_0_57"/>
          <p:cNvSpPr txBox="1"/>
          <p:nvPr/>
        </p:nvSpPr>
        <p:spPr>
          <a:xfrm rot="-5400000">
            <a:off x="-470516" y="2911158"/>
            <a:ext cx="1079100" cy="18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600" b="0" i="0" u="none" strike="noStrike" cap="none">
                <a:solidFill>
                  <a:srgbClr val="000000"/>
                </a:solidFill>
                <a:latin typeface="Arial"/>
                <a:ea typeface="Arial"/>
                <a:cs typeface="Arial"/>
                <a:sym typeface="Arial"/>
              </a:rPr>
              <a:t>Nodes in bipartite network</a:t>
            </a:r>
            <a:endParaRPr sz="1400" b="0" i="0" u="none" strike="noStrike" cap="none">
              <a:solidFill>
                <a:srgbClr val="000000"/>
              </a:solidFill>
              <a:latin typeface="Arial"/>
              <a:ea typeface="Arial"/>
              <a:cs typeface="Arial"/>
              <a:sym typeface="Arial"/>
            </a:endParaRPr>
          </a:p>
        </p:txBody>
      </p:sp>
      <p:sp>
        <p:nvSpPr>
          <p:cNvPr id="288" name="Google Shape;288;g2f09a513992_0_57"/>
          <p:cNvSpPr txBox="1"/>
          <p:nvPr/>
        </p:nvSpPr>
        <p:spPr>
          <a:xfrm>
            <a:off x="5035673" y="536372"/>
            <a:ext cx="3938700" cy="9234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 sz="900" b="0" i="0" u="none" strike="noStrike" cap="none">
                <a:solidFill>
                  <a:srgbClr val="000000"/>
                </a:solidFill>
                <a:latin typeface="Arial"/>
                <a:ea typeface="Arial"/>
                <a:cs typeface="Arial"/>
                <a:sym typeface="Arial"/>
              </a:rPr>
              <a:t>In the following plots we can see how the most important nodes in the critical point behave throughout time. </a:t>
            </a:r>
            <a:endParaRPr/>
          </a:p>
          <a:p>
            <a:pPr marL="0" marR="0" lvl="0" indent="0" algn="just"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 sz="900" b="0" i="0" u="none" strike="noStrike" cap="none">
                <a:solidFill>
                  <a:srgbClr val="000000"/>
                </a:solidFill>
                <a:latin typeface="Arial"/>
                <a:ea typeface="Arial"/>
                <a:cs typeface="Arial"/>
                <a:sym typeface="Arial"/>
              </a:rPr>
              <a:t>We can see to how nodes evolve in the communities throughout time and which nodes from the simple networks are represented in the bipartite networks.</a:t>
            </a:r>
            <a:endParaRPr/>
          </a:p>
        </p:txBody>
      </p:sp>
      <p:pic>
        <p:nvPicPr>
          <p:cNvPr id="8" name="Picture 7">
            <a:extLst>
              <a:ext uri="{FF2B5EF4-FFF2-40B4-BE49-F238E27FC236}">
                <a16:creationId xmlns:a16="http://schemas.microsoft.com/office/drawing/2014/main" id="{1F210CDB-CA7D-5C66-EB49-C8ACF32A4321}"/>
              </a:ext>
            </a:extLst>
          </p:cNvPr>
          <p:cNvPicPr>
            <a:picLocks noChangeAspect="1"/>
          </p:cNvPicPr>
          <p:nvPr/>
        </p:nvPicPr>
        <p:blipFill>
          <a:blip r:embed="rId5"/>
          <a:stretch>
            <a:fillRect/>
          </a:stretch>
        </p:blipFill>
        <p:spPr>
          <a:xfrm>
            <a:off x="4549774" y="1961615"/>
            <a:ext cx="4572000" cy="1684421"/>
          </a:xfrm>
          <a:prstGeom prst="rect">
            <a:avLst/>
          </a:prstGeom>
        </p:spPr>
      </p:pic>
      <p:sp>
        <p:nvSpPr>
          <p:cNvPr id="9" name="Google Shape;287;g2f09a513992_0_57">
            <a:extLst>
              <a:ext uri="{FF2B5EF4-FFF2-40B4-BE49-F238E27FC236}">
                <a16:creationId xmlns:a16="http://schemas.microsoft.com/office/drawing/2014/main" id="{67E0FAF0-303F-8116-31E7-02FD6DA66538}"/>
              </a:ext>
            </a:extLst>
          </p:cNvPr>
          <p:cNvSpPr txBox="1"/>
          <p:nvPr/>
        </p:nvSpPr>
        <p:spPr>
          <a:xfrm>
            <a:off x="5035673" y="3704875"/>
            <a:ext cx="3066300" cy="1692731"/>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dirty="0">
                <a:solidFill>
                  <a:srgbClr val="3F3F3F"/>
                </a:solidFill>
                <a:latin typeface="Arial"/>
                <a:ea typeface="Arial"/>
                <a:cs typeface="Arial"/>
                <a:sym typeface="Arial"/>
              </a:rPr>
              <a:t>Marker size proportional to frequency.</a:t>
            </a:r>
            <a:endParaRPr dirty="0"/>
          </a:p>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dirty="0">
                <a:solidFill>
                  <a:srgbClr val="3F3F3F"/>
                </a:solidFill>
                <a:latin typeface="Arial"/>
                <a:ea typeface="Arial"/>
                <a:cs typeface="Arial"/>
                <a:sym typeface="Arial"/>
              </a:rPr>
              <a:t>Limiting display to hours where the nr. of nodes in the bipartite network is at least 15% of its maximum network size to allow comparison across network types</a:t>
            </a:r>
          </a:p>
          <a:p>
            <a:pPr marL="171450" marR="0" lvl="0" indent="-171450" algn="just" rtl="0">
              <a:lnSpc>
                <a:spcPct val="100000"/>
              </a:lnSpc>
              <a:spcBef>
                <a:spcPts val="0"/>
              </a:spcBef>
              <a:spcAft>
                <a:spcPts val="0"/>
              </a:spcAft>
              <a:buClr>
                <a:srgbClr val="000000"/>
              </a:buClr>
              <a:buSzPts val="800"/>
              <a:buFont typeface="Arial"/>
              <a:buChar char="-"/>
            </a:pPr>
            <a:r>
              <a:rPr lang="en" sz="800" b="1" dirty="0">
                <a:solidFill>
                  <a:srgbClr val="3F3F3F"/>
                </a:solidFill>
              </a:rPr>
              <a:t>Communities coded by relative size rank </a:t>
            </a:r>
            <a:r>
              <a:rPr lang="en" sz="800" dirty="0">
                <a:solidFill>
                  <a:srgbClr val="3F3F3F"/>
                </a:solidFill>
              </a:rPr>
              <a:t>– ie. </a:t>
            </a:r>
            <a:r>
              <a:rPr lang="en-US" sz="800" dirty="0">
                <a:solidFill>
                  <a:srgbClr val="3F3F3F"/>
                </a:solidFill>
              </a:rPr>
              <a:t>organizing the communities according to their size. The, the most blue color will be the largest community in each hour considering the subset of communities identified by the selected nodes, and so on.</a:t>
            </a:r>
            <a:endParaRPr dirty="0"/>
          </a:p>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dirty="0">
                <a:solidFill>
                  <a:srgbClr val="3F3F3F"/>
                </a:solidFill>
                <a:latin typeface="Arial"/>
                <a:ea typeface="Arial"/>
                <a:cs typeface="Arial"/>
                <a:sym typeface="Arial"/>
              </a:rPr>
              <a:t>In Bipartite network plot: </a:t>
            </a:r>
            <a:endParaRPr dirty="0"/>
          </a:p>
          <a:p>
            <a:pPr marL="0" marR="0" lvl="0" indent="0" algn="just" rtl="0">
              <a:lnSpc>
                <a:spcPct val="100000"/>
              </a:lnSpc>
              <a:spcBef>
                <a:spcPts val="0"/>
              </a:spcBef>
              <a:spcAft>
                <a:spcPts val="0"/>
              </a:spcAft>
              <a:buNone/>
            </a:pPr>
            <a:r>
              <a:rPr lang="en" sz="800" b="0" i="0" u="none" strike="noStrike" cap="none" dirty="0">
                <a:solidFill>
                  <a:srgbClr val="3F3F3F"/>
                </a:solidFill>
                <a:latin typeface="Arial"/>
                <a:ea typeface="Arial"/>
                <a:cs typeface="Arial"/>
                <a:sym typeface="Arial"/>
              </a:rPr>
              <a:t>      marker shape – hashtag node (o) or user node (x)</a:t>
            </a:r>
            <a:endParaRPr dirty="0"/>
          </a:p>
          <a:p>
            <a:pPr marL="171450" marR="0" lvl="1" indent="-120650" algn="just" rtl="0">
              <a:lnSpc>
                <a:spcPct val="100000"/>
              </a:lnSpc>
              <a:spcBef>
                <a:spcPts val="0"/>
              </a:spcBef>
              <a:spcAft>
                <a:spcPts val="0"/>
              </a:spcAft>
              <a:buClr>
                <a:srgbClr val="000000"/>
              </a:buClr>
              <a:buSzPts val="800"/>
              <a:buFont typeface="Arial"/>
              <a:buNone/>
            </a:pPr>
            <a:endParaRPr sz="800" b="0" i="0" u="none" strike="noStrike" cap="none" dirty="0">
              <a:solidFill>
                <a:srgbClr val="3F3F3F"/>
              </a:solidFill>
              <a:latin typeface="Arial"/>
              <a:ea typeface="Arial"/>
              <a:cs typeface="Arial"/>
              <a:sym typeface="Arial"/>
            </a:endParaRPr>
          </a:p>
          <a:p>
            <a:pPr marL="0" marR="0" lvl="0" indent="0" algn="just" rtl="0">
              <a:lnSpc>
                <a:spcPct val="100000"/>
              </a:lnSpc>
              <a:spcBef>
                <a:spcPts val="0"/>
              </a:spcBef>
              <a:spcAft>
                <a:spcPts val="0"/>
              </a:spcAft>
              <a:buNone/>
            </a:pPr>
            <a:endParaRPr sz="800" b="0" i="0" u="none" strike="noStrike" cap="none" dirty="0">
              <a:solidFill>
                <a:srgbClr val="3F3F3F"/>
              </a:solidFill>
              <a:latin typeface="Arial"/>
              <a:ea typeface="Arial"/>
              <a:cs typeface="Arial"/>
              <a:sym typeface="Arial"/>
            </a:endParaRPr>
          </a:p>
        </p:txBody>
      </p:sp>
    </p:spTree>
    <p:extLst>
      <p:ext uri="{BB962C8B-B14F-4D97-AF65-F5344CB8AC3E}">
        <p14:creationId xmlns:p14="http://schemas.microsoft.com/office/powerpoint/2010/main" val="2200285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2"/>
          <p:cNvPicPr preferRelativeResize="0"/>
          <p:nvPr/>
        </p:nvPicPr>
        <p:blipFill rotWithShape="1">
          <a:blip r:embed="rId3">
            <a:alphaModFix/>
          </a:blip>
          <a:srcRect/>
          <a:stretch/>
        </p:blipFill>
        <p:spPr>
          <a:xfrm>
            <a:off x="5748385" y="611313"/>
            <a:ext cx="3342133" cy="1965960"/>
          </a:xfrm>
          <a:prstGeom prst="rect">
            <a:avLst/>
          </a:prstGeom>
          <a:noFill/>
          <a:ln>
            <a:noFill/>
          </a:ln>
        </p:spPr>
      </p:pic>
      <p:pic>
        <p:nvPicPr>
          <p:cNvPr id="62" name="Google Shape;62;p2"/>
          <p:cNvPicPr preferRelativeResize="0"/>
          <p:nvPr/>
        </p:nvPicPr>
        <p:blipFill rotWithShape="1">
          <a:blip r:embed="rId4">
            <a:alphaModFix/>
          </a:blip>
          <a:srcRect/>
          <a:stretch/>
        </p:blipFill>
        <p:spPr>
          <a:xfrm>
            <a:off x="40755" y="611326"/>
            <a:ext cx="2633952" cy="1954909"/>
          </a:xfrm>
          <a:prstGeom prst="rect">
            <a:avLst/>
          </a:prstGeom>
          <a:noFill/>
          <a:ln>
            <a:noFill/>
          </a:ln>
        </p:spPr>
      </p:pic>
      <p:pic>
        <p:nvPicPr>
          <p:cNvPr id="63" name="Google Shape;63;p2"/>
          <p:cNvPicPr preferRelativeResize="0"/>
          <p:nvPr/>
        </p:nvPicPr>
        <p:blipFill rotWithShape="1">
          <a:blip r:embed="rId5">
            <a:alphaModFix/>
          </a:blip>
          <a:srcRect/>
          <a:stretch/>
        </p:blipFill>
        <p:spPr>
          <a:xfrm>
            <a:off x="37725" y="3177551"/>
            <a:ext cx="2640004" cy="1965960"/>
          </a:xfrm>
          <a:prstGeom prst="rect">
            <a:avLst/>
          </a:prstGeom>
          <a:noFill/>
          <a:ln>
            <a:noFill/>
          </a:ln>
        </p:spPr>
      </p:pic>
      <p:pic>
        <p:nvPicPr>
          <p:cNvPr id="64" name="Google Shape;64;p2"/>
          <p:cNvPicPr preferRelativeResize="0"/>
          <p:nvPr/>
        </p:nvPicPr>
        <p:blipFill rotWithShape="1">
          <a:blip r:embed="rId6">
            <a:alphaModFix/>
          </a:blip>
          <a:srcRect/>
          <a:stretch/>
        </p:blipFill>
        <p:spPr>
          <a:xfrm>
            <a:off x="2882182" y="605789"/>
            <a:ext cx="2658728" cy="1965960"/>
          </a:xfrm>
          <a:prstGeom prst="rect">
            <a:avLst/>
          </a:prstGeom>
          <a:noFill/>
          <a:ln>
            <a:noFill/>
          </a:ln>
        </p:spPr>
      </p:pic>
      <p:pic>
        <p:nvPicPr>
          <p:cNvPr id="65" name="Google Shape;65;p2"/>
          <p:cNvPicPr preferRelativeResize="0"/>
          <p:nvPr/>
        </p:nvPicPr>
        <p:blipFill rotWithShape="1">
          <a:blip r:embed="rId7">
            <a:alphaModFix/>
          </a:blip>
          <a:srcRect/>
          <a:stretch/>
        </p:blipFill>
        <p:spPr>
          <a:xfrm>
            <a:off x="2882179" y="3177547"/>
            <a:ext cx="2658728" cy="1965960"/>
          </a:xfrm>
          <a:prstGeom prst="rect">
            <a:avLst/>
          </a:prstGeom>
          <a:noFill/>
          <a:ln>
            <a:noFill/>
          </a:ln>
        </p:spPr>
      </p:pic>
      <p:sp>
        <p:nvSpPr>
          <p:cNvPr id="66" name="Google Shape;66;p2"/>
          <p:cNvSpPr txBox="1"/>
          <p:nvPr/>
        </p:nvSpPr>
        <p:spPr>
          <a:xfrm>
            <a:off x="3480588" y="291100"/>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User nodes</a:t>
            </a:r>
            <a:endParaRPr sz="1200" b="0" i="0" u="none" strike="noStrike" cap="none">
              <a:solidFill>
                <a:schemeClr val="dk2"/>
              </a:solidFill>
              <a:latin typeface="Arial"/>
              <a:ea typeface="Arial"/>
              <a:cs typeface="Arial"/>
              <a:sym typeface="Arial"/>
            </a:endParaRPr>
          </a:p>
        </p:txBody>
      </p:sp>
      <p:sp>
        <p:nvSpPr>
          <p:cNvPr id="67" name="Google Shape;67;p2"/>
          <p:cNvSpPr txBox="1"/>
          <p:nvPr/>
        </p:nvSpPr>
        <p:spPr>
          <a:xfrm>
            <a:off x="626763" y="291100"/>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Hashtag nodes</a:t>
            </a:r>
            <a:endParaRPr sz="1200" b="0" i="0" u="none" strike="noStrike" cap="none">
              <a:solidFill>
                <a:schemeClr val="dk2"/>
              </a:solidFill>
              <a:latin typeface="Arial"/>
              <a:ea typeface="Arial"/>
              <a:cs typeface="Arial"/>
              <a:sym typeface="Arial"/>
            </a:endParaRPr>
          </a:p>
        </p:txBody>
      </p:sp>
      <p:sp>
        <p:nvSpPr>
          <p:cNvPr id="68" name="Google Shape;68;p2"/>
          <p:cNvSpPr txBox="1"/>
          <p:nvPr/>
        </p:nvSpPr>
        <p:spPr>
          <a:xfrm>
            <a:off x="6447013" y="291100"/>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Bipartite network</a:t>
            </a:r>
            <a:endParaRPr sz="1200" b="0" i="0" u="none" strike="noStrike" cap="none">
              <a:solidFill>
                <a:schemeClr val="dk2"/>
              </a:solidFill>
              <a:latin typeface="Arial"/>
              <a:ea typeface="Arial"/>
              <a:cs typeface="Arial"/>
              <a:sym typeface="Arial"/>
            </a:endParaRPr>
          </a:p>
        </p:txBody>
      </p:sp>
      <p:sp>
        <p:nvSpPr>
          <p:cNvPr id="69" name="Google Shape;69;p2"/>
          <p:cNvSpPr txBox="1"/>
          <p:nvPr/>
        </p:nvSpPr>
        <p:spPr>
          <a:xfrm>
            <a:off x="3480588" y="2904925"/>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User nodes</a:t>
            </a:r>
            <a:endParaRPr sz="1200" b="0" i="0" u="none" strike="noStrike" cap="none">
              <a:solidFill>
                <a:schemeClr val="dk2"/>
              </a:solidFill>
              <a:latin typeface="Arial"/>
              <a:ea typeface="Arial"/>
              <a:cs typeface="Arial"/>
              <a:sym typeface="Arial"/>
            </a:endParaRPr>
          </a:p>
        </p:txBody>
      </p:sp>
      <p:sp>
        <p:nvSpPr>
          <p:cNvPr id="70" name="Google Shape;70;p2"/>
          <p:cNvSpPr txBox="1"/>
          <p:nvPr/>
        </p:nvSpPr>
        <p:spPr>
          <a:xfrm>
            <a:off x="626763" y="2904925"/>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Hashtag nodes</a:t>
            </a:r>
            <a:endParaRPr sz="1200" b="0" i="0" u="none" strike="noStrike" cap="none">
              <a:solidFill>
                <a:schemeClr val="dk2"/>
              </a:solidFill>
              <a:latin typeface="Arial"/>
              <a:ea typeface="Arial"/>
              <a:cs typeface="Arial"/>
              <a:sym typeface="Arial"/>
            </a:endParaRPr>
          </a:p>
        </p:txBody>
      </p:sp>
      <p:sp>
        <p:nvSpPr>
          <p:cNvPr id="71" name="Google Shape;71;p2"/>
          <p:cNvSpPr txBox="1"/>
          <p:nvPr/>
        </p:nvSpPr>
        <p:spPr>
          <a:xfrm>
            <a:off x="6447013" y="2904925"/>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Bipartite network</a:t>
            </a:r>
            <a:endParaRPr sz="1200" b="0" i="0" u="none" strike="noStrike" cap="none">
              <a:solidFill>
                <a:schemeClr val="dk2"/>
              </a:solidFill>
              <a:latin typeface="Arial"/>
              <a:ea typeface="Arial"/>
              <a:cs typeface="Arial"/>
              <a:sym typeface="Arial"/>
            </a:endParaRPr>
          </a:p>
        </p:txBody>
      </p:sp>
      <p:sp>
        <p:nvSpPr>
          <p:cNvPr id="72" name="Google Shape;72;p2"/>
          <p:cNvSpPr txBox="1"/>
          <p:nvPr/>
        </p:nvSpPr>
        <p:spPr>
          <a:xfrm>
            <a:off x="2088675" y="-38475"/>
            <a:ext cx="44550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Arial"/>
                <a:ea typeface="Arial"/>
                <a:cs typeface="Arial"/>
                <a:sym typeface="Arial"/>
              </a:rPr>
              <a:t>Before dataset cleaning</a:t>
            </a:r>
            <a:endParaRPr sz="1800" b="0" i="0" u="none" strike="noStrike" cap="none">
              <a:solidFill>
                <a:schemeClr val="dk2"/>
              </a:solidFill>
              <a:latin typeface="Arial"/>
              <a:ea typeface="Arial"/>
              <a:cs typeface="Arial"/>
              <a:sym typeface="Arial"/>
            </a:endParaRPr>
          </a:p>
        </p:txBody>
      </p:sp>
      <p:sp>
        <p:nvSpPr>
          <p:cNvPr id="73" name="Google Shape;73;p2"/>
          <p:cNvSpPr txBox="1"/>
          <p:nvPr/>
        </p:nvSpPr>
        <p:spPr>
          <a:xfrm>
            <a:off x="2088675" y="2577275"/>
            <a:ext cx="44550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Arial"/>
                <a:ea typeface="Arial"/>
                <a:cs typeface="Arial"/>
                <a:sym typeface="Arial"/>
              </a:rPr>
              <a:t>After dataset cleaning</a:t>
            </a:r>
            <a:endParaRPr sz="1800" b="0" i="0" u="none" strike="noStrike" cap="none">
              <a:solidFill>
                <a:schemeClr val="dk2"/>
              </a:solidFill>
              <a:latin typeface="Arial"/>
              <a:ea typeface="Arial"/>
              <a:cs typeface="Arial"/>
              <a:sym typeface="Arial"/>
            </a:endParaRPr>
          </a:p>
        </p:txBody>
      </p:sp>
      <p:pic>
        <p:nvPicPr>
          <p:cNvPr id="74" name="Google Shape;74;p2"/>
          <p:cNvPicPr preferRelativeResize="0"/>
          <p:nvPr/>
        </p:nvPicPr>
        <p:blipFill rotWithShape="1">
          <a:blip r:embed="rId8">
            <a:alphaModFix/>
          </a:blip>
          <a:srcRect/>
          <a:stretch/>
        </p:blipFill>
        <p:spPr>
          <a:xfrm>
            <a:off x="5745338" y="3177550"/>
            <a:ext cx="3342133" cy="1965960"/>
          </a:xfrm>
          <a:prstGeom prst="rect">
            <a:avLst/>
          </a:prstGeom>
          <a:noFill/>
          <a:ln>
            <a:noFill/>
          </a:ln>
        </p:spPr>
      </p:pic>
      <p:sp>
        <p:nvSpPr>
          <p:cNvPr id="75" name="Google Shape;75;p2"/>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9 noviembre</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sp>
        <p:nvSpPr>
          <p:cNvPr id="76" name="Google Shape;76;p2"/>
          <p:cNvSpPr/>
          <p:nvPr/>
        </p:nvSpPr>
        <p:spPr>
          <a:xfrm>
            <a:off x="7535200" y="2599925"/>
            <a:ext cx="1545300" cy="41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High modularity defined by</a:t>
            </a:r>
            <a:br>
              <a:rPr lang="en" sz="600" b="0" i="0" u="none" strike="noStrike" cap="none">
                <a:solidFill>
                  <a:srgbClr val="000000"/>
                </a:solidFill>
                <a:latin typeface="Arial"/>
                <a:ea typeface="Arial"/>
                <a:cs typeface="Arial"/>
                <a:sym typeface="Arial"/>
              </a:rPr>
            </a:br>
            <a:r>
              <a:rPr lang="en" sz="600" b="0" i="0" u="none" strike="noStrike" cap="none">
                <a:solidFill>
                  <a:srgbClr val="000000"/>
                </a:solidFill>
                <a:latin typeface="Arial"/>
                <a:ea typeface="Arial"/>
                <a:cs typeface="Arial"/>
                <a:sym typeface="Arial"/>
              </a:rPr>
              <a:t>modularity &gt;0.55 and </a:t>
            </a:r>
            <a:endParaRPr sz="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nr. of nodes in network at least 20% </a:t>
            </a:r>
            <a:br>
              <a:rPr lang="en" sz="600" b="0" i="0" u="none" strike="noStrike" cap="none">
                <a:solidFill>
                  <a:srgbClr val="000000"/>
                </a:solidFill>
                <a:latin typeface="Arial"/>
                <a:ea typeface="Arial"/>
                <a:cs typeface="Arial"/>
                <a:sym typeface="Arial"/>
              </a:rPr>
            </a:br>
            <a:r>
              <a:rPr lang="en" sz="600" b="0" i="0" u="none" strike="noStrike" cap="none">
                <a:solidFill>
                  <a:srgbClr val="000000"/>
                </a:solidFill>
                <a:latin typeface="Arial"/>
                <a:ea typeface="Arial"/>
                <a:cs typeface="Arial"/>
                <a:sym typeface="Arial"/>
              </a:rPr>
              <a:t>of maximum network size    </a:t>
            </a:r>
            <a:endParaRPr sz="6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92"/>
        <p:cNvGrpSpPr/>
        <p:nvPr/>
      </p:nvGrpSpPr>
      <p:grpSpPr>
        <a:xfrm>
          <a:off x="0" y="0"/>
          <a:ext cx="0" cy="0"/>
          <a:chOff x="0" y="0"/>
          <a:chExt cx="0" cy="0"/>
        </a:xfrm>
      </p:grpSpPr>
      <p:sp>
        <p:nvSpPr>
          <p:cNvPr id="293" name="Google Shape;293;g2f09a513992_0_7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 sz="3200" dirty="0"/>
              <a:t>hashtag frequency per community</a:t>
            </a:r>
            <a:endParaRPr sz="3200" dirty="0"/>
          </a:p>
        </p:txBody>
      </p:sp>
      <p:sp>
        <p:nvSpPr>
          <p:cNvPr id="294" name="Google Shape;294;g2f09a513992_0_7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457200" lvl="0" indent="-342900" algn="ctr" rtl="0">
              <a:lnSpc>
                <a:spcPct val="100000"/>
              </a:lnSpc>
              <a:spcBef>
                <a:spcPts val="0"/>
              </a:spcBef>
              <a:spcAft>
                <a:spcPts val="0"/>
              </a:spcAft>
              <a:buSzPts val="28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98"/>
        <p:cNvGrpSpPr/>
        <p:nvPr/>
      </p:nvGrpSpPr>
      <p:grpSpPr>
        <a:xfrm>
          <a:off x="0" y="0"/>
          <a:ext cx="0" cy="0"/>
          <a:chOff x="0" y="0"/>
          <a:chExt cx="0" cy="0"/>
        </a:xfrm>
      </p:grpSpPr>
      <p:sp>
        <p:nvSpPr>
          <p:cNvPr id="299" name="Google Shape;299;g2f09a513992_0_81"/>
          <p:cNvSpPr txBox="1"/>
          <p:nvPr/>
        </p:nvSpPr>
        <p:spPr>
          <a:xfrm>
            <a:off x="1558982" y="2276670"/>
            <a:ext cx="6845100" cy="8007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b="0" i="0" u="none" strike="noStrike" cap="none">
                <a:solidFill>
                  <a:schemeClr val="dk2"/>
                </a:solidFill>
                <a:latin typeface="Arial"/>
                <a:ea typeface="Arial"/>
                <a:cs typeface="Arial"/>
                <a:sym typeface="Arial"/>
              </a:rPr>
              <a:t>Frequency plots of the t</a:t>
            </a:r>
            <a:r>
              <a:rPr lang="en" sz="1050">
                <a:solidFill>
                  <a:schemeClr val="dk2"/>
                </a:solidFill>
              </a:rPr>
              <a:t>op 20 nodes in the network with highest nestedness colored by lovain community</a:t>
            </a:r>
            <a:endParaRPr sz="1050">
              <a:solidFill>
                <a:schemeClr val="dk2"/>
              </a:solidFill>
            </a:endParaRPr>
          </a:p>
          <a:p>
            <a:pPr marL="0" marR="0" lvl="0" indent="0" algn="l" rtl="0">
              <a:lnSpc>
                <a:spcPct val="100000"/>
              </a:lnSpc>
              <a:spcBef>
                <a:spcPts val="0"/>
              </a:spcBef>
              <a:spcAft>
                <a:spcPts val="0"/>
              </a:spcAft>
              <a:buClr>
                <a:schemeClr val="dk2"/>
              </a:buClr>
              <a:buSzPts val="2800"/>
              <a:buFont typeface="Arial"/>
              <a:buNone/>
            </a:pPr>
            <a:endParaRPr sz="1050">
              <a:solidFill>
                <a:schemeClr val="dk2"/>
              </a:solidFill>
            </a:endParaRPr>
          </a:p>
        </p:txBody>
      </p:sp>
      <p:sp>
        <p:nvSpPr>
          <p:cNvPr id="300" name="Google Shape;300;g2f09a513992_0_81"/>
          <p:cNvSpPr txBox="1"/>
          <p:nvPr/>
        </p:nvSpPr>
        <p:spPr>
          <a:xfrm>
            <a:off x="5116456" y="2533637"/>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Bipartite network</a:t>
            </a:r>
            <a:endParaRPr sz="1200" b="0" i="0" u="none" strike="noStrike" cap="none">
              <a:solidFill>
                <a:schemeClr val="dk2"/>
              </a:solidFill>
              <a:latin typeface="Arial"/>
              <a:ea typeface="Arial"/>
              <a:cs typeface="Arial"/>
              <a:sym typeface="Arial"/>
            </a:endParaRPr>
          </a:p>
        </p:txBody>
      </p:sp>
      <p:sp>
        <p:nvSpPr>
          <p:cNvPr id="301" name="Google Shape;301;g2f09a513992_0_81"/>
          <p:cNvSpPr txBox="1"/>
          <p:nvPr/>
        </p:nvSpPr>
        <p:spPr>
          <a:xfrm>
            <a:off x="384501" y="2533637"/>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Hashtag nodes</a:t>
            </a:r>
            <a:endParaRPr sz="1200" b="0" i="0" u="none" strike="noStrike" cap="none">
              <a:solidFill>
                <a:schemeClr val="dk2"/>
              </a:solidFill>
              <a:latin typeface="Arial"/>
              <a:ea typeface="Arial"/>
              <a:cs typeface="Arial"/>
              <a:sym typeface="Arial"/>
            </a:endParaRPr>
          </a:p>
        </p:txBody>
      </p:sp>
      <p:sp>
        <p:nvSpPr>
          <p:cNvPr id="302" name="Google Shape;302;g2f09a513992_0_81"/>
          <p:cNvSpPr txBox="1"/>
          <p:nvPr/>
        </p:nvSpPr>
        <p:spPr>
          <a:xfrm>
            <a:off x="-55880" y="2210560"/>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No al tarifazo</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sp>
        <p:nvSpPr>
          <p:cNvPr id="303" name="Google Shape;303;g2f09a513992_0_81"/>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9n</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sp>
        <p:nvSpPr>
          <p:cNvPr id="304" name="Google Shape;304;g2f09a513992_0_81"/>
          <p:cNvSpPr txBox="1"/>
          <p:nvPr/>
        </p:nvSpPr>
        <p:spPr>
          <a:xfrm>
            <a:off x="415114" y="22926"/>
            <a:ext cx="6845100" cy="8007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b="0" i="0" u="none" strike="noStrike" cap="none">
                <a:solidFill>
                  <a:schemeClr val="dk2"/>
                </a:solidFill>
                <a:latin typeface="Arial"/>
                <a:ea typeface="Arial"/>
                <a:cs typeface="Arial"/>
                <a:sym typeface="Arial"/>
              </a:rPr>
              <a:t>Frequency plots of the t</a:t>
            </a:r>
            <a:r>
              <a:rPr lang="en" sz="1050">
                <a:solidFill>
                  <a:schemeClr val="dk2"/>
                </a:solidFill>
              </a:rPr>
              <a:t>op 20 nodes in the network with highest nestedness colored by lovain community</a:t>
            </a:r>
            <a:endParaRPr sz="1050">
              <a:solidFill>
                <a:schemeClr val="dk2"/>
              </a:solidFill>
            </a:endParaRPr>
          </a:p>
          <a:p>
            <a:pPr marL="139700" marR="0" lvl="0" indent="0" algn="l" rtl="0">
              <a:lnSpc>
                <a:spcPct val="100000"/>
              </a:lnSpc>
              <a:spcBef>
                <a:spcPts val="0"/>
              </a:spcBef>
              <a:spcAft>
                <a:spcPts val="0"/>
              </a:spcAft>
              <a:buClr>
                <a:schemeClr val="dk2"/>
              </a:buClr>
              <a:buSzPts val="2800"/>
              <a:buFont typeface="Arial"/>
              <a:buNone/>
            </a:pPr>
            <a:endParaRPr sz="1050">
              <a:solidFill>
                <a:schemeClr val="dk2"/>
              </a:solidFill>
            </a:endParaRPr>
          </a:p>
        </p:txBody>
      </p:sp>
      <p:sp>
        <p:nvSpPr>
          <p:cNvPr id="305" name="Google Shape;305;g2f09a513992_0_81"/>
          <p:cNvSpPr txBox="1"/>
          <p:nvPr/>
        </p:nvSpPr>
        <p:spPr>
          <a:xfrm>
            <a:off x="5116456" y="299976"/>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Bipartite network</a:t>
            </a:r>
            <a:endParaRPr sz="1200" b="0" i="0" u="none" strike="noStrike" cap="none">
              <a:solidFill>
                <a:schemeClr val="dk2"/>
              </a:solidFill>
              <a:latin typeface="Arial"/>
              <a:ea typeface="Arial"/>
              <a:cs typeface="Arial"/>
              <a:sym typeface="Arial"/>
            </a:endParaRPr>
          </a:p>
        </p:txBody>
      </p:sp>
      <p:sp>
        <p:nvSpPr>
          <p:cNvPr id="306" name="Google Shape;306;g2f09a513992_0_81"/>
          <p:cNvSpPr txBox="1"/>
          <p:nvPr/>
        </p:nvSpPr>
        <p:spPr>
          <a:xfrm>
            <a:off x="384501" y="299976"/>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Hashtag nodes</a:t>
            </a:r>
            <a:endParaRPr sz="1200" b="0" i="0" u="none" strike="noStrike" cap="none">
              <a:solidFill>
                <a:schemeClr val="dk2"/>
              </a:solidFill>
              <a:latin typeface="Arial"/>
              <a:ea typeface="Arial"/>
              <a:cs typeface="Arial"/>
              <a:sym typeface="Arial"/>
            </a:endParaRPr>
          </a:p>
        </p:txBody>
      </p:sp>
      <p:sp>
        <p:nvSpPr>
          <p:cNvPr id="307" name="Google Shape;307;g2f09a513992_0_81"/>
          <p:cNvSpPr txBox="1"/>
          <p:nvPr/>
        </p:nvSpPr>
        <p:spPr>
          <a:xfrm>
            <a:off x="0" y="4784579"/>
            <a:ext cx="71979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 Not shown for user node networks because we can’t guarantee that an hashtag belongs to a single </a:t>
            </a:r>
            <a:r>
              <a:rPr lang="en" sz="1100"/>
              <a:t>community</a:t>
            </a:r>
            <a:endParaRPr/>
          </a:p>
        </p:txBody>
      </p:sp>
      <p:pic>
        <p:nvPicPr>
          <p:cNvPr id="308" name="Google Shape;308;g2f09a513992_0_81"/>
          <p:cNvPicPr preferRelativeResize="0"/>
          <p:nvPr/>
        </p:nvPicPr>
        <p:blipFill>
          <a:blip r:embed="rId3">
            <a:alphaModFix/>
          </a:blip>
          <a:stretch>
            <a:fillRect/>
          </a:stretch>
        </p:blipFill>
        <p:spPr>
          <a:xfrm>
            <a:off x="0" y="612465"/>
            <a:ext cx="4572001" cy="1664208"/>
          </a:xfrm>
          <a:prstGeom prst="rect">
            <a:avLst/>
          </a:prstGeom>
          <a:noFill/>
          <a:ln>
            <a:noFill/>
          </a:ln>
        </p:spPr>
      </p:pic>
      <p:pic>
        <p:nvPicPr>
          <p:cNvPr id="309" name="Google Shape;309;g2f09a513992_0_81"/>
          <p:cNvPicPr preferRelativeResize="0"/>
          <p:nvPr/>
        </p:nvPicPr>
        <p:blipFill>
          <a:blip r:embed="rId4">
            <a:alphaModFix/>
          </a:blip>
          <a:stretch>
            <a:fillRect/>
          </a:stretch>
        </p:blipFill>
        <p:spPr>
          <a:xfrm>
            <a:off x="4572000" y="646315"/>
            <a:ext cx="4572001" cy="1664208"/>
          </a:xfrm>
          <a:prstGeom prst="rect">
            <a:avLst/>
          </a:prstGeom>
          <a:noFill/>
          <a:ln>
            <a:noFill/>
          </a:ln>
        </p:spPr>
      </p:pic>
      <p:pic>
        <p:nvPicPr>
          <p:cNvPr id="310" name="Google Shape;310;g2f09a513992_0_81"/>
          <p:cNvPicPr preferRelativeResize="0"/>
          <p:nvPr/>
        </p:nvPicPr>
        <p:blipFill>
          <a:blip r:embed="rId5">
            <a:alphaModFix/>
          </a:blip>
          <a:stretch>
            <a:fillRect/>
          </a:stretch>
        </p:blipFill>
        <p:spPr>
          <a:xfrm>
            <a:off x="4572000" y="2963631"/>
            <a:ext cx="4571999" cy="1760220"/>
          </a:xfrm>
          <a:prstGeom prst="rect">
            <a:avLst/>
          </a:prstGeom>
          <a:noFill/>
          <a:ln>
            <a:noFill/>
          </a:ln>
        </p:spPr>
      </p:pic>
      <p:pic>
        <p:nvPicPr>
          <p:cNvPr id="311" name="Google Shape;311;g2f09a513992_0_81"/>
          <p:cNvPicPr preferRelativeResize="0"/>
          <p:nvPr/>
        </p:nvPicPr>
        <p:blipFill>
          <a:blip r:embed="rId6">
            <a:alphaModFix/>
          </a:blip>
          <a:stretch>
            <a:fillRect/>
          </a:stretch>
        </p:blipFill>
        <p:spPr>
          <a:xfrm>
            <a:off x="0" y="2963631"/>
            <a:ext cx="4571999" cy="17602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2f09a513992_0_3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 dirty="0"/>
              <a:t>Node frequency per “temporal” community</a:t>
            </a:r>
            <a:endParaRPr dirty="0"/>
          </a:p>
        </p:txBody>
      </p:sp>
      <p:sp>
        <p:nvSpPr>
          <p:cNvPr id="251" name="Google Shape;251;g2f09a513992_0_3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457200" lvl="0" indent="-342900" algn="ctr" rtl="0">
              <a:lnSpc>
                <a:spcPct val="100000"/>
              </a:lnSpc>
              <a:spcBef>
                <a:spcPts val="0"/>
              </a:spcBef>
              <a:spcAft>
                <a:spcPts val="0"/>
              </a:spcAft>
              <a:buSzPts val="3027"/>
              <a:buNone/>
            </a:pPr>
            <a:r>
              <a:rPr lang="en" sz="1200" dirty="0"/>
              <a:t>In the following plots we can see how the most important nodes in the critical point behave throughout time. </a:t>
            </a:r>
            <a:endParaRPr dirty="0"/>
          </a:p>
          <a:p>
            <a:pPr marL="457200" lvl="0" indent="-342900" algn="ctr" rtl="0">
              <a:lnSpc>
                <a:spcPct val="100000"/>
              </a:lnSpc>
              <a:spcBef>
                <a:spcPts val="0"/>
              </a:spcBef>
              <a:spcAft>
                <a:spcPts val="0"/>
              </a:spcAft>
              <a:buSzPts val="3027"/>
              <a:buNone/>
            </a:pPr>
            <a:endParaRPr sz="1200" dirty="0"/>
          </a:p>
          <a:p>
            <a:pPr marL="457200" lvl="0" indent="-342900" algn="ctr" rtl="0">
              <a:lnSpc>
                <a:spcPct val="100000"/>
              </a:lnSpc>
              <a:spcBef>
                <a:spcPts val="0"/>
              </a:spcBef>
              <a:spcAft>
                <a:spcPts val="0"/>
              </a:spcAft>
              <a:buSzPts val="3027"/>
              <a:buNone/>
            </a:pPr>
            <a:r>
              <a:rPr lang="en" sz="1200" dirty="0"/>
              <a:t>Temporal communities caluclated with </a:t>
            </a:r>
            <a:r>
              <a:rPr lang="en" sz="1200" dirty="0">
                <a:hlinkClick r:id="rId3"/>
              </a:rPr>
              <a:t>networkx_temporal </a:t>
            </a:r>
            <a:r>
              <a:rPr lang="en" sz="1200" dirty="0">
                <a:highlight>
                  <a:srgbClr val="C0C0C0"/>
                </a:highlight>
              </a:rPr>
              <a:t>and flow_stability (not done yet)</a:t>
            </a:r>
            <a:endParaRPr dirty="0">
              <a:highlight>
                <a:srgbClr val="C0C0C0"/>
              </a:highlight>
            </a:endParaRPr>
          </a:p>
        </p:txBody>
      </p:sp>
    </p:spTree>
    <p:extLst>
      <p:ext uri="{BB962C8B-B14F-4D97-AF65-F5344CB8AC3E}">
        <p14:creationId xmlns:p14="http://schemas.microsoft.com/office/powerpoint/2010/main" val="3686742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11" name="Picture 10">
            <a:extLst>
              <a:ext uri="{FF2B5EF4-FFF2-40B4-BE49-F238E27FC236}">
                <a16:creationId xmlns:a16="http://schemas.microsoft.com/office/drawing/2014/main" id="{BC64BC48-C61D-DBA2-0959-F38554CACE01}"/>
              </a:ext>
            </a:extLst>
          </p:cNvPr>
          <p:cNvPicPr>
            <a:picLocks noChangeAspect="1"/>
          </p:cNvPicPr>
          <p:nvPr/>
        </p:nvPicPr>
        <p:blipFill>
          <a:blip r:embed="rId3"/>
          <a:stretch>
            <a:fillRect/>
          </a:stretch>
        </p:blipFill>
        <p:spPr>
          <a:xfrm>
            <a:off x="4572000" y="1983918"/>
            <a:ext cx="4572000" cy="1664585"/>
          </a:xfrm>
          <a:prstGeom prst="rect">
            <a:avLst/>
          </a:prstGeom>
        </p:spPr>
      </p:pic>
      <p:pic>
        <p:nvPicPr>
          <p:cNvPr id="9" name="Picture 8">
            <a:extLst>
              <a:ext uri="{FF2B5EF4-FFF2-40B4-BE49-F238E27FC236}">
                <a16:creationId xmlns:a16="http://schemas.microsoft.com/office/drawing/2014/main" id="{BB3B0455-9E9D-5528-5B69-70D01F002CD8}"/>
              </a:ext>
            </a:extLst>
          </p:cNvPr>
          <p:cNvPicPr>
            <a:picLocks noChangeAspect="1"/>
          </p:cNvPicPr>
          <p:nvPr/>
        </p:nvPicPr>
        <p:blipFill>
          <a:blip r:embed="rId4"/>
          <a:stretch>
            <a:fillRect/>
          </a:stretch>
        </p:blipFill>
        <p:spPr>
          <a:xfrm>
            <a:off x="47847" y="914444"/>
            <a:ext cx="4572000" cy="1694518"/>
          </a:xfrm>
          <a:prstGeom prst="rect">
            <a:avLst/>
          </a:prstGeom>
        </p:spPr>
      </p:pic>
      <p:pic>
        <p:nvPicPr>
          <p:cNvPr id="7" name="Picture 6">
            <a:extLst>
              <a:ext uri="{FF2B5EF4-FFF2-40B4-BE49-F238E27FC236}">
                <a16:creationId xmlns:a16="http://schemas.microsoft.com/office/drawing/2014/main" id="{3860F10F-7342-6122-6272-8A739C98AF59}"/>
              </a:ext>
            </a:extLst>
          </p:cNvPr>
          <p:cNvPicPr>
            <a:picLocks noChangeAspect="1"/>
          </p:cNvPicPr>
          <p:nvPr/>
        </p:nvPicPr>
        <p:blipFill>
          <a:blip r:embed="rId5"/>
          <a:stretch>
            <a:fillRect/>
          </a:stretch>
        </p:blipFill>
        <p:spPr>
          <a:xfrm>
            <a:off x="122700" y="3366923"/>
            <a:ext cx="4572000" cy="1664585"/>
          </a:xfrm>
          <a:prstGeom prst="rect">
            <a:avLst/>
          </a:prstGeom>
        </p:spPr>
      </p:pic>
      <p:sp>
        <p:nvSpPr>
          <p:cNvPr id="259" name="Google Shape;259;g2f09a513992_0_38"/>
          <p:cNvSpPr txBox="1"/>
          <p:nvPr/>
        </p:nvSpPr>
        <p:spPr>
          <a:xfrm>
            <a:off x="384501" y="513258"/>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User nodes</a:t>
            </a:r>
            <a:endParaRPr sz="1200" b="0" i="0" u="none" strike="noStrike" cap="none">
              <a:solidFill>
                <a:schemeClr val="dk2"/>
              </a:solidFill>
              <a:latin typeface="Arial"/>
              <a:ea typeface="Arial"/>
              <a:cs typeface="Arial"/>
              <a:sym typeface="Arial"/>
            </a:endParaRPr>
          </a:p>
        </p:txBody>
      </p:sp>
      <p:sp>
        <p:nvSpPr>
          <p:cNvPr id="260" name="Google Shape;260;g2f09a513992_0_38"/>
          <p:cNvSpPr txBox="1"/>
          <p:nvPr/>
        </p:nvSpPr>
        <p:spPr>
          <a:xfrm>
            <a:off x="4755776" y="1624918"/>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Bipartite network</a:t>
            </a:r>
            <a:endParaRPr sz="1200" b="0" i="0" u="none" strike="noStrike" cap="none">
              <a:solidFill>
                <a:schemeClr val="dk2"/>
              </a:solidFill>
              <a:latin typeface="Arial"/>
              <a:ea typeface="Arial"/>
              <a:cs typeface="Arial"/>
              <a:sym typeface="Arial"/>
            </a:endParaRPr>
          </a:p>
        </p:txBody>
      </p:sp>
      <p:sp>
        <p:nvSpPr>
          <p:cNvPr id="261" name="Google Shape;261;g2f09a513992_0_38"/>
          <p:cNvSpPr txBox="1"/>
          <p:nvPr/>
        </p:nvSpPr>
        <p:spPr>
          <a:xfrm>
            <a:off x="384501" y="3003537"/>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Hashtag nodes</a:t>
            </a:r>
            <a:endParaRPr sz="1200" b="0" i="0" u="none" strike="noStrike" cap="none">
              <a:solidFill>
                <a:schemeClr val="dk2"/>
              </a:solidFill>
              <a:latin typeface="Arial"/>
              <a:ea typeface="Arial"/>
              <a:cs typeface="Arial"/>
              <a:sym typeface="Arial"/>
            </a:endParaRPr>
          </a:p>
        </p:txBody>
      </p:sp>
      <p:sp>
        <p:nvSpPr>
          <p:cNvPr id="262" name="Google Shape;262;g2f09a513992_0_38"/>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9n</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sp>
        <p:nvSpPr>
          <p:cNvPr id="263" name="Google Shape;263;g2f09a513992_0_38"/>
          <p:cNvSpPr txBox="1"/>
          <p:nvPr/>
        </p:nvSpPr>
        <p:spPr>
          <a:xfrm>
            <a:off x="415114" y="22926"/>
            <a:ext cx="6845100" cy="8007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b="0" i="0" u="none" strike="noStrike" cap="none" dirty="0">
                <a:solidFill>
                  <a:schemeClr val="dk2"/>
                </a:solidFill>
                <a:latin typeface="Arial"/>
                <a:ea typeface="Arial"/>
                <a:cs typeface="Arial"/>
                <a:sym typeface="Arial"/>
              </a:rPr>
              <a:t>Frequency plots of the top 20 nodes in the network with highest nestedness colored by </a:t>
            </a:r>
            <a:r>
              <a:rPr lang="en" sz="1050" dirty="0">
                <a:solidFill>
                  <a:schemeClr val="dk2"/>
                </a:solidFill>
              </a:rPr>
              <a:t>community (networkx_temporal)</a:t>
            </a:r>
            <a:endParaRPr sz="1050" b="0" i="0" u="none" strike="noStrike" cap="none" dirty="0">
              <a:solidFill>
                <a:schemeClr val="dk2"/>
              </a:solidFill>
              <a:latin typeface="Arial"/>
              <a:ea typeface="Arial"/>
              <a:cs typeface="Arial"/>
              <a:sym typeface="Arial"/>
            </a:endParaRPr>
          </a:p>
        </p:txBody>
      </p:sp>
      <p:sp>
        <p:nvSpPr>
          <p:cNvPr id="264" name="Google Shape;264;g2f09a513992_0_38"/>
          <p:cNvSpPr/>
          <p:nvPr/>
        </p:nvSpPr>
        <p:spPr>
          <a:xfrm>
            <a:off x="122775" y="2063750"/>
            <a:ext cx="864000" cy="302400"/>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g2f09a513992_0_38"/>
          <p:cNvSpPr/>
          <p:nvPr/>
        </p:nvSpPr>
        <p:spPr>
          <a:xfrm>
            <a:off x="122775" y="3704875"/>
            <a:ext cx="986400" cy="1108500"/>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6" name="Google Shape;266;g2f09a513992_0_38"/>
          <p:cNvSpPr/>
          <p:nvPr/>
        </p:nvSpPr>
        <p:spPr>
          <a:xfrm>
            <a:off x="76200" y="2245659"/>
            <a:ext cx="46500" cy="1546500"/>
          </a:xfrm>
          <a:prstGeom prst="leftBracket">
            <a:avLst>
              <a:gd name="adj" fmla="val 8333"/>
            </a:avLst>
          </a:prstGeom>
          <a:noFill/>
          <a:ln w="9525" cap="flat" cmpd="sng">
            <a:solidFill>
              <a:srgbClr val="3B7F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67" name="Google Shape;267;g2f09a513992_0_38"/>
          <p:cNvSpPr txBox="1"/>
          <p:nvPr/>
        </p:nvSpPr>
        <p:spPr>
          <a:xfrm rot="-5400000">
            <a:off x="-406430" y="2860009"/>
            <a:ext cx="1079100" cy="18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600" b="0" i="0" u="none" strike="noStrike" cap="none">
                <a:solidFill>
                  <a:srgbClr val="000000"/>
                </a:solidFill>
                <a:latin typeface="Arial"/>
                <a:ea typeface="Arial"/>
                <a:cs typeface="Arial"/>
                <a:sym typeface="Arial"/>
              </a:rPr>
              <a:t>Nodes in bipartite network</a:t>
            </a:r>
            <a:endParaRPr sz="1400" b="0" i="0" u="none" strike="noStrike" cap="none">
              <a:solidFill>
                <a:srgbClr val="000000"/>
              </a:solidFill>
              <a:latin typeface="Arial"/>
              <a:ea typeface="Arial"/>
              <a:cs typeface="Arial"/>
              <a:sym typeface="Arial"/>
            </a:endParaRPr>
          </a:p>
        </p:txBody>
      </p:sp>
      <p:sp>
        <p:nvSpPr>
          <p:cNvPr id="268" name="Google Shape;268;g2f09a513992_0_38"/>
          <p:cNvSpPr txBox="1"/>
          <p:nvPr/>
        </p:nvSpPr>
        <p:spPr>
          <a:xfrm>
            <a:off x="5035673" y="3795261"/>
            <a:ext cx="3066300" cy="1293000"/>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a:solidFill>
                  <a:srgbClr val="3F3F3F"/>
                </a:solidFill>
                <a:latin typeface="Arial"/>
                <a:ea typeface="Arial"/>
                <a:cs typeface="Arial"/>
                <a:sym typeface="Arial"/>
              </a:rPr>
              <a:t>Marker size proportional to frequency.</a:t>
            </a:r>
            <a:endParaRPr/>
          </a:p>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a:solidFill>
                  <a:srgbClr val="3F3F3F"/>
                </a:solidFill>
                <a:latin typeface="Arial"/>
                <a:ea typeface="Arial"/>
                <a:cs typeface="Arial"/>
                <a:sym typeface="Arial"/>
              </a:rPr>
              <a:t>Limiting display to hours where the nr. of nodes in the bipartite network is at least 15% of its maximum network size to allow comparison across network types</a:t>
            </a:r>
            <a:endParaRPr/>
          </a:p>
          <a:p>
            <a:pPr marL="457200" marR="0" lvl="0" indent="0" algn="just" rtl="0">
              <a:lnSpc>
                <a:spcPct val="100000"/>
              </a:lnSpc>
              <a:spcBef>
                <a:spcPts val="0"/>
              </a:spcBef>
              <a:spcAft>
                <a:spcPts val="0"/>
              </a:spcAft>
              <a:buNone/>
            </a:pPr>
            <a:endParaRPr/>
          </a:p>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a:solidFill>
                  <a:srgbClr val="3F3F3F"/>
                </a:solidFill>
                <a:latin typeface="Arial"/>
                <a:ea typeface="Arial"/>
                <a:cs typeface="Arial"/>
                <a:sym typeface="Arial"/>
              </a:rPr>
              <a:t>In Bipartite network plot: </a:t>
            </a:r>
            <a:endParaRPr/>
          </a:p>
          <a:p>
            <a:pPr marL="0" marR="0" lvl="0" indent="0" algn="just" rtl="0">
              <a:lnSpc>
                <a:spcPct val="100000"/>
              </a:lnSpc>
              <a:spcBef>
                <a:spcPts val="0"/>
              </a:spcBef>
              <a:spcAft>
                <a:spcPts val="0"/>
              </a:spcAft>
              <a:buNone/>
            </a:pPr>
            <a:r>
              <a:rPr lang="en" sz="800" b="0" i="0" u="none" strike="noStrike" cap="none">
                <a:solidFill>
                  <a:srgbClr val="3F3F3F"/>
                </a:solidFill>
                <a:latin typeface="Arial"/>
                <a:ea typeface="Arial"/>
                <a:cs typeface="Arial"/>
                <a:sym typeface="Arial"/>
              </a:rPr>
              <a:t>      marker shape – hashtag node (o) or user node (x)</a:t>
            </a:r>
            <a:endParaRPr/>
          </a:p>
          <a:p>
            <a:pPr marL="171450" marR="0" lvl="1" indent="-120650" algn="just" rtl="0">
              <a:lnSpc>
                <a:spcPct val="100000"/>
              </a:lnSpc>
              <a:spcBef>
                <a:spcPts val="0"/>
              </a:spcBef>
              <a:spcAft>
                <a:spcPts val="0"/>
              </a:spcAft>
              <a:buClr>
                <a:srgbClr val="000000"/>
              </a:buClr>
              <a:buSzPts val="800"/>
              <a:buFont typeface="Arial"/>
              <a:buNone/>
            </a:pPr>
            <a:endParaRPr sz="800" b="0" i="0" u="none" strike="noStrike" cap="none">
              <a:solidFill>
                <a:srgbClr val="3F3F3F"/>
              </a:solidFill>
              <a:latin typeface="Arial"/>
              <a:ea typeface="Arial"/>
              <a:cs typeface="Arial"/>
              <a:sym typeface="Arial"/>
            </a:endParaRPr>
          </a:p>
          <a:p>
            <a:pPr marL="0" marR="0" lvl="0" indent="0" algn="just" rtl="0">
              <a:lnSpc>
                <a:spcPct val="100000"/>
              </a:lnSpc>
              <a:spcBef>
                <a:spcPts val="0"/>
              </a:spcBef>
              <a:spcAft>
                <a:spcPts val="0"/>
              </a:spcAft>
              <a:buNone/>
            </a:pPr>
            <a:endParaRPr sz="800" b="0" i="0" u="none" strike="noStrike" cap="none">
              <a:solidFill>
                <a:srgbClr val="3F3F3F"/>
              </a:solidFill>
              <a:latin typeface="Arial"/>
              <a:ea typeface="Arial"/>
              <a:cs typeface="Arial"/>
              <a:sym typeface="Arial"/>
            </a:endParaRPr>
          </a:p>
        </p:txBody>
      </p:sp>
      <p:sp>
        <p:nvSpPr>
          <p:cNvPr id="269" name="Google Shape;269;g2f09a513992_0_38"/>
          <p:cNvSpPr txBox="1"/>
          <p:nvPr/>
        </p:nvSpPr>
        <p:spPr>
          <a:xfrm>
            <a:off x="5035673" y="536372"/>
            <a:ext cx="3938700" cy="9234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 sz="900" b="0" i="0" u="none" strike="noStrike" cap="none">
                <a:solidFill>
                  <a:srgbClr val="000000"/>
                </a:solidFill>
                <a:latin typeface="Arial"/>
                <a:ea typeface="Arial"/>
                <a:cs typeface="Arial"/>
                <a:sym typeface="Arial"/>
              </a:rPr>
              <a:t>In the following plots we can see how the most important nodes in the critical point behave throughout time. </a:t>
            </a:r>
            <a:endParaRPr/>
          </a:p>
          <a:p>
            <a:pPr marL="0" marR="0" lvl="0" indent="0" algn="just"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 sz="900" b="0" i="0" u="none" strike="noStrike" cap="none">
                <a:solidFill>
                  <a:srgbClr val="000000"/>
                </a:solidFill>
                <a:latin typeface="Arial"/>
                <a:ea typeface="Arial"/>
                <a:cs typeface="Arial"/>
                <a:sym typeface="Arial"/>
              </a:rPr>
              <a:t>We can see to how nodes evolve in the communities throughout time and which nodes from the simple networks are represented in the bipartite networks.</a:t>
            </a:r>
            <a:endParaRPr/>
          </a:p>
        </p:txBody>
      </p:sp>
    </p:spTree>
    <p:extLst>
      <p:ext uri="{BB962C8B-B14F-4D97-AF65-F5344CB8AC3E}">
        <p14:creationId xmlns:p14="http://schemas.microsoft.com/office/powerpoint/2010/main" val="2061395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7" name="Picture 6">
            <a:extLst>
              <a:ext uri="{FF2B5EF4-FFF2-40B4-BE49-F238E27FC236}">
                <a16:creationId xmlns:a16="http://schemas.microsoft.com/office/drawing/2014/main" id="{B6A89D8D-BA2C-1001-D99A-0DCB2F5FD029}"/>
              </a:ext>
            </a:extLst>
          </p:cNvPr>
          <p:cNvPicPr>
            <a:picLocks noChangeAspect="1"/>
          </p:cNvPicPr>
          <p:nvPr/>
        </p:nvPicPr>
        <p:blipFill>
          <a:blip r:embed="rId3"/>
          <a:stretch>
            <a:fillRect/>
          </a:stretch>
        </p:blipFill>
        <p:spPr>
          <a:xfrm>
            <a:off x="4481929" y="2076529"/>
            <a:ext cx="4572000" cy="1684421"/>
          </a:xfrm>
          <a:prstGeom prst="rect">
            <a:avLst/>
          </a:prstGeom>
        </p:spPr>
      </p:pic>
      <p:pic>
        <p:nvPicPr>
          <p:cNvPr id="5" name="Picture 4">
            <a:extLst>
              <a:ext uri="{FF2B5EF4-FFF2-40B4-BE49-F238E27FC236}">
                <a16:creationId xmlns:a16="http://schemas.microsoft.com/office/drawing/2014/main" id="{CCDAB8C4-1C27-78FF-2D07-B98EB753DC2D}"/>
              </a:ext>
            </a:extLst>
          </p:cNvPr>
          <p:cNvPicPr>
            <a:picLocks noChangeAspect="1"/>
          </p:cNvPicPr>
          <p:nvPr/>
        </p:nvPicPr>
        <p:blipFill>
          <a:blip r:embed="rId4"/>
          <a:stretch>
            <a:fillRect/>
          </a:stretch>
        </p:blipFill>
        <p:spPr>
          <a:xfrm>
            <a:off x="89645" y="842509"/>
            <a:ext cx="4572000" cy="1684421"/>
          </a:xfrm>
          <a:prstGeom prst="rect">
            <a:avLst/>
          </a:prstGeom>
        </p:spPr>
      </p:pic>
      <p:pic>
        <p:nvPicPr>
          <p:cNvPr id="3" name="Picture 2">
            <a:extLst>
              <a:ext uri="{FF2B5EF4-FFF2-40B4-BE49-F238E27FC236}">
                <a16:creationId xmlns:a16="http://schemas.microsoft.com/office/drawing/2014/main" id="{D10D4955-BA4E-E281-3002-A937F54656DC}"/>
              </a:ext>
            </a:extLst>
          </p:cNvPr>
          <p:cNvPicPr>
            <a:picLocks noChangeAspect="1"/>
          </p:cNvPicPr>
          <p:nvPr/>
        </p:nvPicPr>
        <p:blipFill>
          <a:blip r:embed="rId5"/>
          <a:stretch>
            <a:fillRect/>
          </a:stretch>
        </p:blipFill>
        <p:spPr>
          <a:xfrm>
            <a:off x="90071" y="3450716"/>
            <a:ext cx="4572000" cy="1759556"/>
          </a:xfrm>
          <a:prstGeom prst="rect">
            <a:avLst/>
          </a:prstGeom>
        </p:spPr>
      </p:pic>
      <p:sp>
        <p:nvSpPr>
          <p:cNvPr id="287" name="Google Shape;287;g2f09a513992_0_57"/>
          <p:cNvSpPr txBox="1"/>
          <p:nvPr/>
        </p:nvSpPr>
        <p:spPr>
          <a:xfrm>
            <a:off x="5035673" y="3795261"/>
            <a:ext cx="3066300" cy="1293000"/>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dirty="0">
                <a:solidFill>
                  <a:srgbClr val="3F3F3F"/>
                </a:solidFill>
                <a:latin typeface="Arial"/>
                <a:ea typeface="Arial"/>
                <a:cs typeface="Arial"/>
                <a:sym typeface="Arial"/>
              </a:rPr>
              <a:t>Marker size proportional to frequency.</a:t>
            </a:r>
            <a:endParaRPr dirty="0"/>
          </a:p>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dirty="0">
                <a:solidFill>
                  <a:srgbClr val="3F3F3F"/>
                </a:solidFill>
                <a:latin typeface="Arial"/>
                <a:ea typeface="Arial"/>
                <a:cs typeface="Arial"/>
                <a:sym typeface="Arial"/>
              </a:rPr>
              <a:t>Limiting display to hours where the nr. of nodes in the bipartite network is at least 15% of its maximum network size to allow comparison across network types</a:t>
            </a:r>
            <a:endParaRPr dirty="0"/>
          </a:p>
          <a:p>
            <a:pPr marL="457200" marR="0" lvl="0" indent="0" algn="just" rtl="0">
              <a:lnSpc>
                <a:spcPct val="100000"/>
              </a:lnSpc>
              <a:spcBef>
                <a:spcPts val="0"/>
              </a:spcBef>
              <a:spcAft>
                <a:spcPts val="0"/>
              </a:spcAft>
              <a:buNone/>
            </a:pPr>
            <a:endParaRPr dirty="0"/>
          </a:p>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dirty="0">
                <a:solidFill>
                  <a:srgbClr val="3F3F3F"/>
                </a:solidFill>
                <a:latin typeface="Arial"/>
                <a:ea typeface="Arial"/>
                <a:cs typeface="Arial"/>
                <a:sym typeface="Arial"/>
              </a:rPr>
              <a:t>In Bipartite network plot: </a:t>
            </a:r>
            <a:endParaRPr dirty="0"/>
          </a:p>
          <a:p>
            <a:pPr marL="0" marR="0" lvl="0" indent="0" algn="just" rtl="0">
              <a:lnSpc>
                <a:spcPct val="100000"/>
              </a:lnSpc>
              <a:spcBef>
                <a:spcPts val="0"/>
              </a:spcBef>
              <a:spcAft>
                <a:spcPts val="0"/>
              </a:spcAft>
              <a:buNone/>
            </a:pPr>
            <a:r>
              <a:rPr lang="en" sz="800" b="0" i="0" u="none" strike="noStrike" cap="none" dirty="0">
                <a:solidFill>
                  <a:srgbClr val="3F3F3F"/>
                </a:solidFill>
                <a:latin typeface="Arial"/>
                <a:ea typeface="Arial"/>
                <a:cs typeface="Arial"/>
                <a:sym typeface="Arial"/>
              </a:rPr>
              <a:t>      marker shape – hashtag node (o) or user node (x)</a:t>
            </a:r>
            <a:endParaRPr dirty="0"/>
          </a:p>
          <a:p>
            <a:pPr marL="171450" marR="0" lvl="1" indent="-120650" algn="just" rtl="0">
              <a:lnSpc>
                <a:spcPct val="100000"/>
              </a:lnSpc>
              <a:spcBef>
                <a:spcPts val="0"/>
              </a:spcBef>
              <a:spcAft>
                <a:spcPts val="0"/>
              </a:spcAft>
              <a:buClr>
                <a:srgbClr val="000000"/>
              </a:buClr>
              <a:buSzPts val="800"/>
              <a:buFont typeface="Arial"/>
              <a:buNone/>
            </a:pPr>
            <a:endParaRPr sz="800" b="0" i="0" u="none" strike="noStrike" cap="none" dirty="0">
              <a:solidFill>
                <a:srgbClr val="3F3F3F"/>
              </a:solidFill>
              <a:latin typeface="Arial"/>
              <a:ea typeface="Arial"/>
              <a:cs typeface="Arial"/>
              <a:sym typeface="Arial"/>
            </a:endParaRPr>
          </a:p>
          <a:p>
            <a:pPr marL="0" marR="0" lvl="0" indent="0" algn="just" rtl="0">
              <a:lnSpc>
                <a:spcPct val="100000"/>
              </a:lnSpc>
              <a:spcBef>
                <a:spcPts val="0"/>
              </a:spcBef>
              <a:spcAft>
                <a:spcPts val="0"/>
              </a:spcAft>
              <a:buNone/>
            </a:pPr>
            <a:endParaRPr sz="800" b="0" i="0" u="none" strike="noStrike" cap="none" dirty="0">
              <a:solidFill>
                <a:srgbClr val="3F3F3F"/>
              </a:solidFill>
              <a:latin typeface="Arial"/>
              <a:ea typeface="Arial"/>
              <a:cs typeface="Arial"/>
              <a:sym typeface="Arial"/>
            </a:endParaRPr>
          </a:p>
        </p:txBody>
      </p:sp>
      <p:sp>
        <p:nvSpPr>
          <p:cNvPr id="277" name="Google Shape;277;g2f09a513992_0_57"/>
          <p:cNvSpPr txBox="1"/>
          <p:nvPr/>
        </p:nvSpPr>
        <p:spPr>
          <a:xfrm>
            <a:off x="384501" y="513258"/>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User nodes</a:t>
            </a:r>
            <a:endParaRPr sz="1200" b="0" i="0" u="none" strike="noStrike" cap="none">
              <a:solidFill>
                <a:schemeClr val="dk2"/>
              </a:solidFill>
              <a:latin typeface="Arial"/>
              <a:ea typeface="Arial"/>
              <a:cs typeface="Arial"/>
              <a:sym typeface="Arial"/>
            </a:endParaRPr>
          </a:p>
        </p:txBody>
      </p:sp>
      <p:sp>
        <p:nvSpPr>
          <p:cNvPr id="278" name="Google Shape;278;g2f09a513992_0_57"/>
          <p:cNvSpPr txBox="1"/>
          <p:nvPr/>
        </p:nvSpPr>
        <p:spPr>
          <a:xfrm>
            <a:off x="4755776" y="1624918"/>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Bipartite network</a:t>
            </a:r>
            <a:endParaRPr sz="1200" b="0" i="0" u="none" strike="noStrike" cap="none">
              <a:solidFill>
                <a:schemeClr val="dk2"/>
              </a:solidFill>
              <a:latin typeface="Arial"/>
              <a:ea typeface="Arial"/>
              <a:cs typeface="Arial"/>
              <a:sym typeface="Arial"/>
            </a:endParaRPr>
          </a:p>
        </p:txBody>
      </p:sp>
      <p:sp>
        <p:nvSpPr>
          <p:cNvPr id="279" name="Google Shape;279;g2f09a513992_0_57"/>
          <p:cNvSpPr txBox="1"/>
          <p:nvPr/>
        </p:nvSpPr>
        <p:spPr>
          <a:xfrm>
            <a:off x="384501" y="3003537"/>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Hashtag nodes</a:t>
            </a:r>
            <a:endParaRPr sz="1200" b="0" i="0" u="none" strike="noStrike" cap="none">
              <a:solidFill>
                <a:schemeClr val="dk2"/>
              </a:solidFill>
              <a:latin typeface="Arial"/>
              <a:ea typeface="Arial"/>
              <a:cs typeface="Arial"/>
              <a:sym typeface="Arial"/>
            </a:endParaRPr>
          </a:p>
        </p:txBody>
      </p:sp>
      <p:sp>
        <p:nvSpPr>
          <p:cNvPr id="280" name="Google Shape;280;g2f09a513992_0_57"/>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No al tarifazo</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sp>
        <p:nvSpPr>
          <p:cNvPr id="281" name="Google Shape;281;g2f09a513992_0_57"/>
          <p:cNvSpPr txBox="1"/>
          <p:nvPr/>
        </p:nvSpPr>
        <p:spPr>
          <a:xfrm>
            <a:off x="1614862" y="27635"/>
            <a:ext cx="6845100" cy="8007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b="0" i="0" u="none" strike="noStrike" cap="none" dirty="0">
                <a:solidFill>
                  <a:schemeClr val="dk2"/>
                </a:solidFill>
                <a:latin typeface="Arial"/>
                <a:ea typeface="Arial"/>
                <a:cs typeface="Arial"/>
                <a:sym typeface="Arial"/>
              </a:rPr>
              <a:t>Frequency plots of the top 20 nodes in the network with highest nestedness colored by </a:t>
            </a:r>
            <a:r>
              <a:rPr lang="en" sz="1050" dirty="0">
                <a:solidFill>
                  <a:schemeClr val="dk2"/>
                </a:solidFill>
              </a:rPr>
              <a:t>community (networkx_temporal)</a:t>
            </a:r>
            <a:endParaRPr sz="1050" b="0" i="0" u="none" strike="noStrike" cap="none" dirty="0">
              <a:solidFill>
                <a:schemeClr val="dk2"/>
              </a:solidFill>
              <a:latin typeface="Arial"/>
              <a:ea typeface="Arial"/>
              <a:cs typeface="Arial"/>
              <a:sym typeface="Arial"/>
            </a:endParaRPr>
          </a:p>
        </p:txBody>
      </p:sp>
      <p:sp>
        <p:nvSpPr>
          <p:cNvPr id="282" name="Google Shape;282;g2f09a513992_0_57"/>
          <p:cNvSpPr/>
          <p:nvPr/>
        </p:nvSpPr>
        <p:spPr>
          <a:xfrm>
            <a:off x="116550" y="1582275"/>
            <a:ext cx="883200" cy="679500"/>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g2f09a513992_0_57"/>
          <p:cNvSpPr/>
          <p:nvPr/>
        </p:nvSpPr>
        <p:spPr>
          <a:xfrm>
            <a:off x="116550" y="4224475"/>
            <a:ext cx="705300" cy="724200"/>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4" name="Google Shape;284;g2f09a513992_0_57"/>
          <p:cNvSpPr/>
          <p:nvPr/>
        </p:nvSpPr>
        <p:spPr>
          <a:xfrm>
            <a:off x="22226" y="2164976"/>
            <a:ext cx="100500" cy="2181600"/>
          </a:xfrm>
          <a:prstGeom prst="leftBracket">
            <a:avLst>
              <a:gd name="adj" fmla="val 8333"/>
            </a:avLst>
          </a:prstGeom>
          <a:noFill/>
          <a:ln w="9525" cap="flat" cmpd="sng">
            <a:solidFill>
              <a:srgbClr val="3B7F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85" name="Google Shape;285;g2f09a513992_0_57"/>
          <p:cNvSpPr txBox="1"/>
          <p:nvPr/>
        </p:nvSpPr>
        <p:spPr>
          <a:xfrm rot="-5400000">
            <a:off x="-470516" y="2911158"/>
            <a:ext cx="1079100" cy="18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600" b="0" i="0" u="none" strike="noStrike" cap="none">
                <a:solidFill>
                  <a:srgbClr val="000000"/>
                </a:solidFill>
                <a:latin typeface="Arial"/>
                <a:ea typeface="Arial"/>
                <a:cs typeface="Arial"/>
                <a:sym typeface="Arial"/>
              </a:rPr>
              <a:t>Nodes in bipartite network</a:t>
            </a:r>
            <a:endParaRPr sz="1400" b="0" i="0" u="none" strike="noStrike" cap="none">
              <a:solidFill>
                <a:srgbClr val="000000"/>
              </a:solidFill>
              <a:latin typeface="Arial"/>
              <a:ea typeface="Arial"/>
              <a:cs typeface="Arial"/>
              <a:sym typeface="Arial"/>
            </a:endParaRPr>
          </a:p>
        </p:txBody>
      </p:sp>
      <p:sp>
        <p:nvSpPr>
          <p:cNvPr id="288" name="Google Shape;288;g2f09a513992_0_57"/>
          <p:cNvSpPr txBox="1"/>
          <p:nvPr/>
        </p:nvSpPr>
        <p:spPr>
          <a:xfrm>
            <a:off x="5035673" y="536372"/>
            <a:ext cx="3938700" cy="9234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 sz="900" b="0" i="0" u="none" strike="noStrike" cap="none">
                <a:solidFill>
                  <a:srgbClr val="000000"/>
                </a:solidFill>
                <a:latin typeface="Arial"/>
                <a:ea typeface="Arial"/>
                <a:cs typeface="Arial"/>
                <a:sym typeface="Arial"/>
              </a:rPr>
              <a:t>In the following plots we can see how the most important nodes in the critical point behave throughout time. </a:t>
            </a:r>
            <a:endParaRPr/>
          </a:p>
          <a:p>
            <a:pPr marL="0" marR="0" lvl="0" indent="0" algn="just"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 sz="900" b="0" i="0" u="none" strike="noStrike" cap="none">
                <a:solidFill>
                  <a:srgbClr val="000000"/>
                </a:solidFill>
                <a:latin typeface="Arial"/>
                <a:ea typeface="Arial"/>
                <a:cs typeface="Arial"/>
                <a:sym typeface="Arial"/>
              </a:rPr>
              <a:t>We can see to how nodes evolve in the communities throughout time and which nodes from the simple networks are represented in the bipartite networks.</a:t>
            </a:r>
            <a:endParaRPr/>
          </a:p>
        </p:txBody>
      </p:sp>
    </p:spTree>
    <p:extLst>
      <p:ext uri="{BB962C8B-B14F-4D97-AF65-F5344CB8AC3E}">
        <p14:creationId xmlns:p14="http://schemas.microsoft.com/office/powerpoint/2010/main" val="1823856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
          <a:extLst>
            <a:ext uri="{FF2B5EF4-FFF2-40B4-BE49-F238E27FC236}">
              <a16:creationId xmlns:a16="http://schemas.microsoft.com/office/drawing/2014/main" id="{5DF8C37A-D759-81D2-C9FD-5DEF8032B338}"/>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6595CEFD-1807-A7F7-33DE-3B90903670C6}"/>
              </a:ext>
            </a:extLst>
          </p:cNvPr>
          <p:cNvPicPr>
            <a:picLocks noChangeAspect="1"/>
          </p:cNvPicPr>
          <p:nvPr/>
        </p:nvPicPr>
        <p:blipFill>
          <a:blip r:embed="rId3"/>
          <a:stretch>
            <a:fillRect/>
          </a:stretch>
        </p:blipFill>
        <p:spPr>
          <a:xfrm>
            <a:off x="4572000" y="1983918"/>
            <a:ext cx="4572000" cy="1664585"/>
          </a:xfrm>
          <a:prstGeom prst="rect">
            <a:avLst/>
          </a:prstGeom>
        </p:spPr>
      </p:pic>
      <p:pic>
        <p:nvPicPr>
          <p:cNvPr id="9" name="Picture 8">
            <a:extLst>
              <a:ext uri="{FF2B5EF4-FFF2-40B4-BE49-F238E27FC236}">
                <a16:creationId xmlns:a16="http://schemas.microsoft.com/office/drawing/2014/main" id="{5546AAC8-351C-C031-6D57-6BD4ABE392F5}"/>
              </a:ext>
            </a:extLst>
          </p:cNvPr>
          <p:cNvPicPr>
            <a:picLocks noChangeAspect="1"/>
          </p:cNvPicPr>
          <p:nvPr/>
        </p:nvPicPr>
        <p:blipFill>
          <a:blip r:embed="rId4"/>
          <a:stretch>
            <a:fillRect/>
          </a:stretch>
        </p:blipFill>
        <p:spPr>
          <a:xfrm>
            <a:off x="47847" y="914444"/>
            <a:ext cx="4572000" cy="1694518"/>
          </a:xfrm>
          <a:prstGeom prst="rect">
            <a:avLst/>
          </a:prstGeom>
        </p:spPr>
      </p:pic>
      <p:pic>
        <p:nvPicPr>
          <p:cNvPr id="7" name="Picture 6">
            <a:extLst>
              <a:ext uri="{FF2B5EF4-FFF2-40B4-BE49-F238E27FC236}">
                <a16:creationId xmlns:a16="http://schemas.microsoft.com/office/drawing/2014/main" id="{57D46754-DCB3-FB7E-F4D7-490618B86812}"/>
              </a:ext>
            </a:extLst>
          </p:cNvPr>
          <p:cNvPicPr>
            <a:picLocks noChangeAspect="1"/>
          </p:cNvPicPr>
          <p:nvPr/>
        </p:nvPicPr>
        <p:blipFill>
          <a:blip r:embed="rId5"/>
          <a:stretch>
            <a:fillRect/>
          </a:stretch>
        </p:blipFill>
        <p:spPr>
          <a:xfrm>
            <a:off x="122700" y="3366923"/>
            <a:ext cx="4572000" cy="1664585"/>
          </a:xfrm>
          <a:prstGeom prst="rect">
            <a:avLst/>
          </a:prstGeom>
        </p:spPr>
      </p:pic>
      <p:sp>
        <p:nvSpPr>
          <p:cNvPr id="259" name="Google Shape;259;g2f09a513992_0_38">
            <a:extLst>
              <a:ext uri="{FF2B5EF4-FFF2-40B4-BE49-F238E27FC236}">
                <a16:creationId xmlns:a16="http://schemas.microsoft.com/office/drawing/2014/main" id="{0BE7F50D-AE1E-A736-C59E-8D02F4AE08A2}"/>
              </a:ext>
            </a:extLst>
          </p:cNvPr>
          <p:cNvSpPr txBox="1"/>
          <p:nvPr/>
        </p:nvSpPr>
        <p:spPr>
          <a:xfrm>
            <a:off x="384501" y="513258"/>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User nodes</a:t>
            </a:r>
            <a:endParaRPr sz="1200" b="0" i="0" u="none" strike="noStrike" cap="none">
              <a:solidFill>
                <a:schemeClr val="dk2"/>
              </a:solidFill>
              <a:latin typeface="Arial"/>
              <a:ea typeface="Arial"/>
              <a:cs typeface="Arial"/>
              <a:sym typeface="Arial"/>
            </a:endParaRPr>
          </a:p>
        </p:txBody>
      </p:sp>
      <p:sp>
        <p:nvSpPr>
          <p:cNvPr id="260" name="Google Shape;260;g2f09a513992_0_38">
            <a:extLst>
              <a:ext uri="{FF2B5EF4-FFF2-40B4-BE49-F238E27FC236}">
                <a16:creationId xmlns:a16="http://schemas.microsoft.com/office/drawing/2014/main" id="{DDE14C69-1517-9DEA-0900-3B60C62066A5}"/>
              </a:ext>
            </a:extLst>
          </p:cNvPr>
          <p:cNvSpPr txBox="1"/>
          <p:nvPr/>
        </p:nvSpPr>
        <p:spPr>
          <a:xfrm>
            <a:off x="4755776" y="1624918"/>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Bipartite network</a:t>
            </a:r>
            <a:endParaRPr sz="1200" b="0" i="0" u="none" strike="noStrike" cap="none">
              <a:solidFill>
                <a:schemeClr val="dk2"/>
              </a:solidFill>
              <a:latin typeface="Arial"/>
              <a:ea typeface="Arial"/>
              <a:cs typeface="Arial"/>
              <a:sym typeface="Arial"/>
            </a:endParaRPr>
          </a:p>
        </p:txBody>
      </p:sp>
      <p:sp>
        <p:nvSpPr>
          <p:cNvPr id="261" name="Google Shape;261;g2f09a513992_0_38">
            <a:extLst>
              <a:ext uri="{FF2B5EF4-FFF2-40B4-BE49-F238E27FC236}">
                <a16:creationId xmlns:a16="http://schemas.microsoft.com/office/drawing/2014/main" id="{07506892-9031-3F99-F1C3-B290681C2357}"/>
              </a:ext>
            </a:extLst>
          </p:cNvPr>
          <p:cNvSpPr txBox="1"/>
          <p:nvPr/>
        </p:nvSpPr>
        <p:spPr>
          <a:xfrm>
            <a:off x="384501" y="3003537"/>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Hashtag nodes</a:t>
            </a:r>
            <a:endParaRPr sz="1200" b="0" i="0" u="none" strike="noStrike" cap="none">
              <a:solidFill>
                <a:schemeClr val="dk2"/>
              </a:solidFill>
              <a:latin typeface="Arial"/>
              <a:ea typeface="Arial"/>
              <a:cs typeface="Arial"/>
              <a:sym typeface="Arial"/>
            </a:endParaRPr>
          </a:p>
        </p:txBody>
      </p:sp>
      <p:sp>
        <p:nvSpPr>
          <p:cNvPr id="262" name="Google Shape;262;g2f09a513992_0_38">
            <a:extLst>
              <a:ext uri="{FF2B5EF4-FFF2-40B4-BE49-F238E27FC236}">
                <a16:creationId xmlns:a16="http://schemas.microsoft.com/office/drawing/2014/main" id="{CCFF6CAC-2548-5141-2354-9C0AEE01C29A}"/>
              </a:ext>
            </a:extLst>
          </p:cNvPr>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9n</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sp>
        <p:nvSpPr>
          <p:cNvPr id="263" name="Google Shape;263;g2f09a513992_0_38">
            <a:extLst>
              <a:ext uri="{FF2B5EF4-FFF2-40B4-BE49-F238E27FC236}">
                <a16:creationId xmlns:a16="http://schemas.microsoft.com/office/drawing/2014/main" id="{172FD195-054F-68D2-32E9-C5987590C1BB}"/>
              </a:ext>
            </a:extLst>
          </p:cNvPr>
          <p:cNvSpPr txBox="1"/>
          <p:nvPr/>
        </p:nvSpPr>
        <p:spPr>
          <a:xfrm>
            <a:off x="415114" y="22926"/>
            <a:ext cx="6845100" cy="8007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b="0" i="0" u="none" strike="noStrike" cap="none" dirty="0">
                <a:solidFill>
                  <a:schemeClr val="dk2"/>
                </a:solidFill>
                <a:latin typeface="Arial"/>
                <a:ea typeface="Arial"/>
                <a:cs typeface="Arial"/>
                <a:sym typeface="Arial"/>
              </a:rPr>
              <a:t>Frequency plots of the top 20 nodes in the network with highest nestedness colored by </a:t>
            </a:r>
            <a:r>
              <a:rPr lang="en" sz="1050" dirty="0">
                <a:solidFill>
                  <a:schemeClr val="dk2"/>
                </a:solidFill>
              </a:rPr>
              <a:t>community (networkx_temporal)</a:t>
            </a:r>
            <a:endParaRPr sz="1050" b="0" i="0" u="none" strike="noStrike" cap="none" dirty="0">
              <a:solidFill>
                <a:schemeClr val="dk2"/>
              </a:solidFill>
              <a:latin typeface="Arial"/>
              <a:ea typeface="Arial"/>
              <a:cs typeface="Arial"/>
              <a:sym typeface="Arial"/>
            </a:endParaRPr>
          </a:p>
        </p:txBody>
      </p:sp>
      <p:sp>
        <p:nvSpPr>
          <p:cNvPr id="264" name="Google Shape;264;g2f09a513992_0_38">
            <a:extLst>
              <a:ext uri="{FF2B5EF4-FFF2-40B4-BE49-F238E27FC236}">
                <a16:creationId xmlns:a16="http://schemas.microsoft.com/office/drawing/2014/main" id="{A5FC2051-8519-33C0-8B4D-BA6D1155278F}"/>
              </a:ext>
            </a:extLst>
          </p:cNvPr>
          <p:cNvSpPr/>
          <p:nvPr/>
        </p:nvSpPr>
        <p:spPr>
          <a:xfrm>
            <a:off x="122775" y="2063750"/>
            <a:ext cx="864000" cy="302400"/>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g2f09a513992_0_38">
            <a:extLst>
              <a:ext uri="{FF2B5EF4-FFF2-40B4-BE49-F238E27FC236}">
                <a16:creationId xmlns:a16="http://schemas.microsoft.com/office/drawing/2014/main" id="{CED135F2-052D-1116-97E1-C1B6CFF8E37D}"/>
              </a:ext>
            </a:extLst>
          </p:cNvPr>
          <p:cNvSpPr/>
          <p:nvPr/>
        </p:nvSpPr>
        <p:spPr>
          <a:xfrm>
            <a:off x="122775" y="3704875"/>
            <a:ext cx="986400" cy="1108500"/>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6" name="Google Shape;266;g2f09a513992_0_38">
            <a:extLst>
              <a:ext uri="{FF2B5EF4-FFF2-40B4-BE49-F238E27FC236}">
                <a16:creationId xmlns:a16="http://schemas.microsoft.com/office/drawing/2014/main" id="{ECE594FE-F90F-70B9-C6AF-9107CC2C350E}"/>
              </a:ext>
            </a:extLst>
          </p:cNvPr>
          <p:cNvSpPr/>
          <p:nvPr/>
        </p:nvSpPr>
        <p:spPr>
          <a:xfrm>
            <a:off x="76200" y="2245659"/>
            <a:ext cx="46500" cy="1546500"/>
          </a:xfrm>
          <a:prstGeom prst="leftBracket">
            <a:avLst>
              <a:gd name="adj" fmla="val 8333"/>
            </a:avLst>
          </a:prstGeom>
          <a:noFill/>
          <a:ln w="9525" cap="flat" cmpd="sng">
            <a:solidFill>
              <a:srgbClr val="3B7F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67" name="Google Shape;267;g2f09a513992_0_38">
            <a:extLst>
              <a:ext uri="{FF2B5EF4-FFF2-40B4-BE49-F238E27FC236}">
                <a16:creationId xmlns:a16="http://schemas.microsoft.com/office/drawing/2014/main" id="{C2CD075D-111C-C928-8073-A46498DDCB61}"/>
              </a:ext>
            </a:extLst>
          </p:cNvPr>
          <p:cNvSpPr txBox="1"/>
          <p:nvPr/>
        </p:nvSpPr>
        <p:spPr>
          <a:xfrm rot="-5400000">
            <a:off x="-406430" y="2860009"/>
            <a:ext cx="1079100" cy="18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600" b="0" i="0" u="none" strike="noStrike" cap="none">
                <a:solidFill>
                  <a:srgbClr val="000000"/>
                </a:solidFill>
                <a:latin typeface="Arial"/>
                <a:ea typeface="Arial"/>
                <a:cs typeface="Arial"/>
                <a:sym typeface="Arial"/>
              </a:rPr>
              <a:t>Nodes in bipartite network</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35497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3">
          <a:extLst>
            <a:ext uri="{FF2B5EF4-FFF2-40B4-BE49-F238E27FC236}">
              <a16:creationId xmlns:a16="http://schemas.microsoft.com/office/drawing/2014/main" id="{3EA79F9E-1E7A-E14C-C0B0-F2E11379939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92D4B8E-3E8D-C98D-EE26-B1C2A72E1DA0}"/>
              </a:ext>
            </a:extLst>
          </p:cNvPr>
          <p:cNvPicPr>
            <a:picLocks noChangeAspect="1"/>
          </p:cNvPicPr>
          <p:nvPr/>
        </p:nvPicPr>
        <p:blipFill>
          <a:blip r:embed="rId3"/>
          <a:stretch>
            <a:fillRect/>
          </a:stretch>
        </p:blipFill>
        <p:spPr>
          <a:xfrm>
            <a:off x="4481929" y="2076529"/>
            <a:ext cx="4572000" cy="1684421"/>
          </a:xfrm>
          <a:prstGeom prst="rect">
            <a:avLst/>
          </a:prstGeom>
        </p:spPr>
      </p:pic>
      <p:pic>
        <p:nvPicPr>
          <p:cNvPr id="5" name="Picture 4">
            <a:extLst>
              <a:ext uri="{FF2B5EF4-FFF2-40B4-BE49-F238E27FC236}">
                <a16:creationId xmlns:a16="http://schemas.microsoft.com/office/drawing/2014/main" id="{C57AE122-8BAA-29E9-1D90-075D54A54010}"/>
              </a:ext>
            </a:extLst>
          </p:cNvPr>
          <p:cNvPicPr>
            <a:picLocks noChangeAspect="1"/>
          </p:cNvPicPr>
          <p:nvPr/>
        </p:nvPicPr>
        <p:blipFill>
          <a:blip r:embed="rId4"/>
          <a:stretch>
            <a:fillRect/>
          </a:stretch>
        </p:blipFill>
        <p:spPr>
          <a:xfrm>
            <a:off x="89645" y="842509"/>
            <a:ext cx="4572000" cy="1684421"/>
          </a:xfrm>
          <a:prstGeom prst="rect">
            <a:avLst/>
          </a:prstGeom>
        </p:spPr>
      </p:pic>
      <p:pic>
        <p:nvPicPr>
          <p:cNvPr id="3" name="Picture 2">
            <a:extLst>
              <a:ext uri="{FF2B5EF4-FFF2-40B4-BE49-F238E27FC236}">
                <a16:creationId xmlns:a16="http://schemas.microsoft.com/office/drawing/2014/main" id="{F57D083F-8822-827E-9604-D7E7914DC1A7}"/>
              </a:ext>
            </a:extLst>
          </p:cNvPr>
          <p:cNvPicPr>
            <a:picLocks noChangeAspect="1"/>
          </p:cNvPicPr>
          <p:nvPr/>
        </p:nvPicPr>
        <p:blipFill>
          <a:blip r:embed="rId5"/>
          <a:stretch>
            <a:fillRect/>
          </a:stretch>
        </p:blipFill>
        <p:spPr>
          <a:xfrm>
            <a:off x="90071" y="3450716"/>
            <a:ext cx="4572000" cy="1759556"/>
          </a:xfrm>
          <a:prstGeom prst="rect">
            <a:avLst/>
          </a:prstGeom>
        </p:spPr>
      </p:pic>
      <p:sp>
        <p:nvSpPr>
          <p:cNvPr id="277" name="Google Shape;277;g2f09a513992_0_57">
            <a:extLst>
              <a:ext uri="{FF2B5EF4-FFF2-40B4-BE49-F238E27FC236}">
                <a16:creationId xmlns:a16="http://schemas.microsoft.com/office/drawing/2014/main" id="{729E675F-7C64-7859-3A42-E274A25F508E}"/>
              </a:ext>
            </a:extLst>
          </p:cNvPr>
          <p:cNvSpPr txBox="1"/>
          <p:nvPr/>
        </p:nvSpPr>
        <p:spPr>
          <a:xfrm>
            <a:off x="384501" y="513258"/>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User nodes</a:t>
            </a:r>
            <a:endParaRPr sz="1200" b="0" i="0" u="none" strike="noStrike" cap="none">
              <a:solidFill>
                <a:schemeClr val="dk2"/>
              </a:solidFill>
              <a:latin typeface="Arial"/>
              <a:ea typeface="Arial"/>
              <a:cs typeface="Arial"/>
              <a:sym typeface="Arial"/>
            </a:endParaRPr>
          </a:p>
        </p:txBody>
      </p:sp>
      <p:sp>
        <p:nvSpPr>
          <p:cNvPr id="278" name="Google Shape;278;g2f09a513992_0_57">
            <a:extLst>
              <a:ext uri="{FF2B5EF4-FFF2-40B4-BE49-F238E27FC236}">
                <a16:creationId xmlns:a16="http://schemas.microsoft.com/office/drawing/2014/main" id="{19BCFA44-FF67-8212-EBFD-86F403FF5246}"/>
              </a:ext>
            </a:extLst>
          </p:cNvPr>
          <p:cNvSpPr txBox="1"/>
          <p:nvPr/>
        </p:nvSpPr>
        <p:spPr>
          <a:xfrm>
            <a:off x="4755776" y="1624918"/>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Bipartite network</a:t>
            </a:r>
            <a:endParaRPr sz="1200" b="0" i="0" u="none" strike="noStrike" cap="none">
              <a:solidFill>
                <a:schemeClr val="dk2"/>
              </a:solidFill>
              <a:latin typeface="Arial"/>
              <a:ea typeface="Arial"/>
              <a:cs typeface="Arial"/>
              <a:sym typeface="Arial"/>
            </a:endParaRPr>
          </a:p>
        </p:txBody>
      </p:sp>
      <p:sp>
        <p:nvSpPr>
          <p:cNvPr id="279" name="Google Shape;279;g2f09a513992_0_57">
            <a:extLst>
              <a:ext uri="{FF2B5EF4-FFF2-40B4-BE49-F238E27FC236}">
                <a16:creationId xmlns:a16="http://schemas.microsoft.com/office/drawing/2014/main" id="{10222A2E-2B6F-3889-02B4-816509A37652}"/>
              </a:ext>
            </a:extLst>
          </p:cNvPr>
          <p:cNvSpPr txBox="1"/>
          <p:nvPr/>
        </p:nvSpPr>
        <p:spPr>
          <a:xfrm>
            <a:off x="384501" y="3003537"/>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Hashtag nodes</a:t>
            </a:r>
            <a:endParaRPr sz="1200" b="0" i="0" u="none" strike="noStrike" cap="none">
              <a:solidFill>
                <a:schemeClr val="dk2"/>
              </a:solidFill>
              <a:latin typeface="Arial"/>
              <a:ea typeface="Arial"/>
              <a:cs typeface="Arial"/>
              <a:sym typeface="Arial"/>
            </a:endParaRPr>
          </a:p>
        </p:txBody>
      </p:sp>
      <p:sp>
        <p:nvSpPr>
          <p:cNvPr id="280" name="Google Shape;280;g2f09a513992_0_57">
            <a:extLst>
              <a:ext uri="{FF2B5EF4-FFF2-40B4-BE49-F238E27FC236}">
                <a16:creationId xmlns:a16="http://schemas.microsoft.com/office/drawing/2014/main" id="{3D44FFD1-A454-19DD-3842-9878B61A5468}"/>
              </a:ext>
            </a:extLst>
          </p:cNvPr>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No al tarifazo</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sp>
        <p:nvSpPr>
          <p:cNvPr id="281" name="Google Shape;281;g2f09a513992_0_57">
            <a:extLst>
              <a:ext uri="{FF2B5EF4-FFF2-40B4-BE49-F238E27FC236}">
                <a16:creationId xmlns:a16="http://schemas.microsoft.com/office/drawing/2014/main" id="{F3FE82EB-E6A6-E689-B825-D78A6C5FEC5F}"/>
              </a:ext>
            </a:extLst>
          </p:cNvPr>
          <p:cNvSpPr txBox="1"/>
          <p:nvPr/>
        </p:nvSpPr>
        <p:spPr>
          <a:xfrm>
            <a:off x="1614862" y="27635"/>
            <a:ext cx="6845100" cy="8007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b="0" i="0" u="none" strike="noStrike" cap="none" dirty="0">
                <a:solidFill>
                  <a:schemeClr val="dk2"/>
                </a:solidFill>
                <a:latin typeface="Arial"/>
                <a:ea typeface="Arial"/>
                <a:cs typeface="Arial"/>
                <a:sym typeface="Arial"/>
              </a:rPr>
              <a:t>Frequency plots of the top 20 nodes in the network with highest nestedness colored by </a:t>
            </a:r>
            <a:r>
              <a:rPr lang="en" sz="1050" dirty="0">
                <a:solidFill>
                  <a:schemeClr val="dk2"/>
                </a:solidFill>
              </a:rPr>
              <a:t>community (networkx_temporal)</a:t>
            </a:r>
            <a:endParaRPr sz="1050" b="0" i="0" u="none" strike="noStrike" cap="none" dirty="0">
              <a:solidFill>
                <a:schemeClr val="dk2"/>
              </a:solidFill>
              <a:latin typeface="Arial"/>
              <a:ea typeface="Arial"/>
              <a:cs typeface="Arial"/>
              <a:sym typeface="Arial"/>
            </a:endParaRPr>
          </a:p>
        </p:txBody>
      </p:sp>
      <p:sp>
        <p:nvSpPr>
          <p:cNvPr id="282" name="Google Shape;282;g2f09a513992_0_57">
            <a:extLst>
              <a:ext uri="{FF2B5EF4-FFF2-40B4-BE49-F238E27FC236}">
                <a16:creationId xmlns:a16="http://schemas.microsoft.com/office/drawing/2014/main" id="{8BC0F0D3-2703-50EB-A8AE-F0B23BDC37AA}"/>
              </a:ext>
            </a:extLst>
          </p:cNvPr>
          <p:cNvSpPr/>
          <p:nvPr/>
        </p:nvSpPr>
        <p:spPr>
          <a:xfrm>
            <a:off x="116550" y="1582275"/>
            <a:ext cx="883200" cy="679500"/>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g2f09a513992_0_57">
            <a:extLst>
              <a:ext uri="{FF2B5EF4-FFF2-40B4-BE49-F238E27FC236}">
                <a16:creationId xmlns:a16="http://schemas.microsoft.com/office/drawing/2014/main" id="{FF19A23D-3613-B541-7191-C9FB1D88739E}"/>
              </a:ext>
            </a:extLst>
          </p:cNvPr>
          <p:cNvSpPr/>
          <p:nvPr/>
        </p:nvSpPr>
        <p:spPr>
          <a:xfrm>
            <a:off x="116550" y="4224475"/>
            <a:ext cx="705300" cy="724200"/>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4" name="Google Shape;284;g2f09a513992_0_57">
            <a:extLst>
              <a:ext uri="{FF2B5EF4-FFF2-40B4-BE49-F238E27FC236}">
                <a16:creationId xmlns:a16="http://schemas.microsoft.com/office/drawing/2014/main" id="{A17B77FB-0791-B481-6107-A136AEEED8BE}"/>
              </a:ext>
            </a:extLst>
          </p:cNvPr>
          <p:cNvSpPr/>
          <p:nvPr/>
        </p:nvSpPr>
        <p:spPr>
          <a:xfrm>
            <a:off x="22226" y="2164976"/>
            <a:ext cx="100500" cy="2181600"/>
          </a:xfrm>
          <a:prstGeom prst="leftBracket">
            <a:avLst>
              <a:gd name="adj" fmla="val 8333"/>
            </a:avLst>
          </a:prstGeom>
          <a:noFill/>
          <a:ln w="9525" cap="flat" cmpd="sng">
            <a:solidFill>
              <a:srgbClr val="3B7F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85" name="Google Shape;285;g2f09a513992_0_57">
            <a:extLst>
              <a:ext uri="{FF2B5EF4-FFF2-40B4-BE49-F238E27FC236}">
                <a16:creationId xmlns:a16="http://schemas.microsoft.com/office/drawing/2014/main" id="{A5EF61CB-6B87-2BE8-88A1-9AA95B1CB85F}"/>
              </a:ext>
            </a:extLst>
          </p:cNvPr>
          <p:cNvSpPr txBox="1"/>
          <p:nvPr/>
        </p:nvSpPr>
        <p:spPr>
          <a:xfrm rot="-5400000">
            <a:off x="-470516" y="2911158"/>
            <a:ext cx="1079100" cy="18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600" b="0" i="0" u="none" strike="noStrike" cap="none">
                <a:solidFill>
                  <a:srgbClr val="000000"/>
                </a:solidFill>
                <a:latin typeface="Arial"/>
                <a:ea typeface="Arial"/>
                <a:cs typeface="Arial"/>
                <a:sym typeface="Arial"/>
              </a:rPr>
              <a:t>Nodes in bipartite network</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59920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2f09a513992_0_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
              <a:t>Node Centrality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2f09a513992_0_10"/>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9n</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pic>
        <p:nvPicPr>
          <p:cNvPr id="323" name="Google Shape;323;g2f09a513992_0_10"/>
          <p:cNvPicPr preferRelativeResize="0"/>
          <p:nvPr/>
        </p:nvPicPr>
        <p:blipFill>
          <a:blip r:embed="rId3">
            <a:alphaModFix/>
          </a:blip>
          <a:stretch>
            <a:fillRect/>
          </a:stretch>
        </p:blipFill>
        <p:spPr>
          <a:xfrm>
            <a:off x="144800" y="781050"/>
            <a:ext cx="4945501" cy="4054256"/>
          </a:xfrm>
          <a:prstGeom prst="rect">
            <a:avLst/>
          </a:prstGeom>
          <a:noFill/>
          <a:ln>
            <a:noFill/>
          </a:ln>
        </p:spPr>
      </p:pic>
      <p:sp>
        <p:nvSpPr>
          <p:cNvPr id="2" name="Google Shape;322;g2f09a513992_0_10"/>
          <p:cNvSpPr txBox="1"/>
          <p:nvPr/>
        </p:nvSpPr>
        <p:spPr>
          <a:xfrm>
            <a:off x="415124" y="22926"/>
            <a:ext cx="6024300" cy="4002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dirty="0">
                <a:solidFill>
                  <a:schemeClr val="dk2"/>
                </a:solidFill>
              </a:rPr>
              <a:t>Centrality measure of</a:t>
            </a:r>
            <a:r>
              <a:rPr lang="en" sz="1050" b="0" i="0" u="none" strike="noStrike" cap="none" dirty="0">
                <a:solidFill>
                  <a:schemeClr val="dk2"/>
                </a:solidFill>
                <a:latin typeface="Arial"/>
                <a:ea typeface="Arial"/>
                <a:cs typeface="Arial"/>
                <a:sym typeface="Arial"/>
              </a:rPr>
              <a:t> the top </a:t>
            </a:r>
            <a:r>
              <a:rPr lang="en" sz="1050" dirty="0">
                <a:solidFill>
                  <a:schemeClr val="dk2"/>
                </a:solidFill>
              </a:rPr>
              <a:t>5 most frequent</a:t>
            </a:r>
            <a:r>
              <a:rPr lang="en" sz="1050" b="0" i="0" u="none" strike="noStrike" cap="none" dirty="0">
                <a:solidFill>
                  <a:schemeClr val="dk2"/>
                </a:solidFill>
                <a:latin typeface="Arial"/>
                <a:ea typeface="Arial"/>
                <a:cs typeface="Arial"/>
                <a:sym typeface="Arial"/>
              </a:rPr>
              <a:t> nodes in the network with highest nestedness</a:t>
            </a:r>
            <a:endParaRPr sz="1050" b="0" i="0" u="none" strike="noStrike" cap="none" dirty="0">
              <a:solidFill>
                <a:schemeClr val="dk2"/>
              </a:solidFill>
              <a:latin typeface="Arial"/>
              <a:ea typeface="Arial"/>
              <a:cs typeface="Arial"/>
              <a:sym typeface="Arial"/>
            </a:endParaRPr>
          </a:p>
        </p:txBody>
      </p:sp>
      <p:pic>
        <p:nvPicPr>
          <p:cNvPr id="7" name="Picture 6">
            <a:extLst>
              <a:ext uri="{FF2B5EF4-FFF2-40B4-BE49-F238E27FC236}">
                <a16:creationId xmlns:a16="http://schemas.microsoft.com/office/drawing/2014/main" id="{465BC9BC-936D-2FE0-00D1-4C995FB79AF1}"/>
              </a:ext>
            </a:extLst>
          </p:cNvPr>
          <p:cNvPicPr>
            <a:picLocks noChangeAspect="1"/>
          </p:cNvPicPr>
          <p:nvPr/>
        </p:nvPicPr>
        <p:blipFill>
          <a:blip r:embed="rId4"/>
          <a:stretch>
            <a:fillRect/>
          </a:stretch>
        </p:blipFill>
        <p:spPr>
          <a:xfrm>
            <a:off x="5323345" y="848457"/>
            <a:ext cx="3575958" cy="405079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2f09a513992_0_20"/>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No al tarifazo</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sp>
        <p:nvSpPr>
          <p:cNvPr id="2" name="Google Shape;322;g2f09a513992_0_10">
            <a:extLst>
              <a:ext uri="{FF2B5EF4-FFF2-40B4-BE49-F238E27FC236}">
                <a16:creationId xmlns:a16="http://schemas.microsoft.com/office/drawing/2014/main" id="{EB8E86E6-033C-A3E6-9CA8-C5D9C860FB6F}"/>
              </a:ext>
            </a:extLst>
          </p:cNvPr>
          <p:cNvSpPr txBox="1"/>
          <p:nvPr/>
        </p:nvSpPr>
        <p:spPr>
          <a:xfrm>
            <a:off x="1645530" y="33724"/>
            <a:ext cx="6024300" cy="4002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dirty="0">
                <a:solidFill>
                  <a:schemeClr val="dk2"/>
                </a:solidFill>
              </a:rPr>
              <a:t>Centrality measure of</a:t>
            </a:r>
            <a:r>
              <a:rPr lang="en" sz="1050" b="0" i="0" u="none" strike="noStrike" cap="none" dirty="0">
                <a:solidFill>
                  <a:schemeClr val="dk2"/>
                </a:solidFill>
                <a:latin typeface="Arial"/>
                <a:ea typeface="Arial"/>
                <a:cs typeface="Arial"/>
                <a:sym typeface="Arial"/>
              </a:rPr>
              <a:t> the top </a:t>
            </a:r>
            <a:r>
              <a:rPr lang="en" sz="1050" dirty="0">
                <a:solidFill>
                  <a:schemeClr val="dk2"/>
                </a:solidFill>
              </a:rPr>
              <a:t>5 most frequent</a:t>
            </a:r>
            <a:r>
              <a:rPr lang="en" sz="1050" b="0" i="0" u="none" strike="noStrike" cap="none" dirty="0">
                <a:solidFill>
                  <a:schemeClr val="dk2"/>
                </a:solidFill>
                <a:latin typeface="Arial"/>
                <a:ea typeface="Arial"/>
                <a:cs typeface="Arial"/>
                <a:sym typeface="Arial"/>
              </a:rPr>
              <a:t> nodes in the network with highest nestedness</a:t>
            </a:r>
            <a:endParaRPr sz="1050" b="0" i="0" u="none" strike="noStrike" cap="none" dirty="0">
              <a:solidFill>
                <a:schemeClr val="dk2"/>
              </a:solidFill>
              <a:latin typeface="Arial"/>
              <a:ea typeface="Arial"/>
              <a:cs typeface="Arial"/>
              <a:sym typeface="Arial"/>
            </a:endParaRPr>
          </a:p>
        </p:txBody>
      </p:sp>
      <p:pic>
        <p:nvPicPr>
          <p:cNvPr id="5" name="Picture 4">
            <a:extLst>
              <a:ext uri="{FF2B5EF4-FFF2-40B4-BE49-F238E27FC236}">
                <a16:creationId xmlns:a16="http://schemas.microsoft.com/office/drawing/2014/main" id="{C19D064D-8585-E197-7312-52117197A349}"/>
              </a:ext>
            </a:extLst>
          </p:cNvPr>
          <p:cNvPicPr>
            <a:picLocks noChangeAspect="1"/>
          </p:cNvPicPr>
          <p:nvPr/>
        </p:nvPicPr>
        <p:blipFill>
          <a:blip r:embed="rId3"/>
          <a:stretch>
            <a:fillRect/>
          </a:stretch>
        </p:blipFill>
        <p:spPr>
          <a:xfrm>
            <a:off x="494048" y="720969"/>
            <a:ext cx="4906776" cy="4050792"/>
          </a:xfrm>
          <a:prstGeom prst="rect">
            <a:avLst/>
          </a:prstGeom>
        </p:spPr>
      </p:pic>
      <p:pic>
        <p:nvPicPr>
          <p:cNvPr id="10" name="Picture 9">
            <a:extLst>
              <a:ext uri="{FF2B5EF4-FFF2-40B4-BE49-F238E27FC236}">
                <a16:creationId xmlns:a16="http://schemas.microsoft.com/office/drawing/2014/main" id="{DAC82E69-669B-CA70-BCAD-4B2E725A70AC}"/>
              </a:ext>
            </a:extLst>
          </p:cNvPr>
          <p:cNvPicPr>
            <a:picLocks noChangeAspect="1"/>
          </p:cNvPicPr>
          <p:nvPr/>
        </p:nvPicPr>
        <p:blipFill>
          <a:blip r:embed="rId4"/>
          <a:stretch>
            <a:fillRect/>
          </a:stretch>
        </p:blipFill>
        <p:spPr>
          <a:xfrm>
            <a:off x="5565532" y="720969"/>
            <a:ext cx="3500321" cy="405079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3"/>
          <p:cNvSpPr txBox="1"/>
          <p:nvPr/>
        </p:nvSpPr>
        <p:spPr>
          <a:xfrm>
            <a:off x="3480588" y="291100"/>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User nodes</a:t>
            </a:r>
            <a:endParaRPr sz="1200" b="0" i="0" u="none" strike="noStrike" cap="none">
              <a:solidFill>
                <a:schemeClr val="dk2"/>
              </a:solidFill>
              <a:latin typeface="Arial"/>
              <a:ea typeface="Arial"/>
              <a:cs typeface="Arial"/>
              <a:sym typeface="Arial"/>
            </a:endParaRPr>
          </a:p>
        </p:txBody>
      </p:sp>
      <p:sp>
        <p:nvSpPr>
          <p:cNvPr id="82" name="Google Shape;82;p3"/>
          <p:cNvSpPr txBox="1"/>
          <p:nvPr/>
        </p:nvSpPr>
        <p:spPr>
          <a:xfrm>
            <a:off x="626763" y="291100"/>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Hashtag nodes</a:t>
            </a:r>
            <a:endParaRPr sz="1200" b="0" i="0" u="none" strike="noStrike" cap="none">
              <a:solidFill>
                <a:schemeClr val="dk2"/>
              </a:solidFill>
              <a:latin typeface="Arial"/>
              <a:ea typeface="Arial"/>
              <a:cs typeface="Arial"/>
              <a:sym typeface="Arial"/>
            </a:endParaRPr>
          </a:p>
        </p:txBody>
      </p:sp>
      <p:sp>
        <p:nvSpPr>
          <p:cNvPr id="83" name="Google Shape;83;p3"/>
          <p:cNvSpPr txBox="1"/>
          <p:nvPr/>
        </p:nvSpPr>
        <p:spPr>
          <a:xfrm>
            <a:off x="6447013" y="291100"/>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Bipartite network</a:t>
            </a:r>
            <a:endParaRPr sz="1200" b="0" i="0" u="none" strike="noStrike" cap="none">
              <a:solidFill>
                <a:schemeClr val="dk2"/>
              </a:solidFill>
              <a:latin typeface="Arial"/>
              <a:ea typeface="Arial"/>
              <a:cs typeface="Arial"/>
              <a:sym typeface="Arial"/>
            </a:endParaRPr>
          </a:p>
        </p:txBody>
      </p:sp>
      <p:sp>
        <p:nvSpPr>
          <p:cNvPr id="84" name="Google Shape;84;p3"/>
          <p:cNvSpPr txBox="1"/>
          <p:nvPr/>
        </p:nvSpPr>
        <p:spPr>
          <a:xfrm>
            <a:off x="3480588" y="2904925"/>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User nodes</a:t>
            </a:r>
            <a:endParaRPr sz="1200" b="0" i="0" u="none" strike="noStrike" cap="none">
              <a:solidFill>
                <a:schemeClr val="dk2"/>
              </a:solidFill>
              <a:latin typeface="Arial"/>
              <a:ea typeface="Arial"/>
              <a:cs typeface="Arial"/>
              <a:sym typeface="Arial"/>
            </a:endParaRPr>
          </a:p>
        </p:txBody>
      </p:sp>
      <p:sp>
        <p:nvSpPr>
          <p:cNvPr id="85" name="Google Shape;85;p3"/>
          <p:cNvSpPr txBox="1"/>
          <p:nvPr/>
        </p:nvSpPr>
        <p:spPr>
          <a:xfrm>
            <a:off x="626763" y="2904925"/>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Hashtag nodes</a:t>
            </a:r>
            <a:endParaRPr sz="1200" b="0" i="0" u="none" strike="noStrike" cap="none">
              <a:solidFill>
                <a:schemeClr val="dk2"/>
              </a:solidFill>
              <a:latin typeface="Arial"/>
              <a:ea typeface="Arial"/>
              <a:cs typeface="Arial"/>
              <a:sym typeface="Arial"/>
            </a:endParaRPr>
          </a:p>
        </p:txBody>
      </p:sp>
      <p:sp>
        <p:nvSpPr>
          <p:cNvPr id="86" name="Google Shape;86;p3"/>
          <p:cNvSpPr txBox="1"/>
          <p:nvPr/>
        </p:nvSpPr>
        <p:spPr>
          <a:xfrm>
            <a:off x="6447013" y="2904925"/>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Bipartite network</a:t>
            </a:r>
            <a:endParaRPr sz="1200" b="0" i="0" u="none" strike="noStrike" cap="none">
              <a:solidFill>
                <a:schemeClr val="dk2"/>
              </a:solidFill>
              <a:latin typeface="Arial"/>
              <a:ea typeface="Arial"/>
              <a:cs typeface="Arial"/>
              <a:sym typeface="Arial"/>
            </a:endParaRPr>
          </a:p>
        </p:txBody>
      </p:sp>
      <p:sp>
        <p:nvSpPr>
          <p:cNvPr id="87" name="Google Shape;87;p3"/>
          <p:cNvSpPr txBox="1"/>
          <p:nvPr/>
        </p:nvSpPr>
        <p:spPr>
          <a:xfrm>
            <a:off x="2088675" y="-38475"/>
            <a:ext cx="44550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Arial"/>
                <a:ea typeface="Arial"/>
                <a:cs typeface="Arial"/>
                <a:sym typeface="Arial"/>
              </a:rPr>
              <a:t>Before dataset cleaning</a:t>
            </a:r>
            <a:endParaRPr sz="1800" b="0" i="0" u="none" strike="noStrike" cap="none">
              <a:solidFill>
                <a:schemeClr val="dk2"/>
              </a:solidFill>
              <a:latin typeface="Arial"/>
              <a:ea typeface="Arial"/>
              <a:cs typeface="Arial"/>
              <a:sym typeface="Arial"/>
            </a:endParaRPr>
          </a:p>
        </p:txBody>
      </p:sp>
      <p:sp>
        <p:nvSpPr>
          <p:cNvPr id="88" name="Google Shape;88;p3"/>
          <p:cNvSpPr txBox="1"/>
          <p:nvPr/>
        </p:nvSpPr>
        <p:spPr>
          <a:xfrm>
            <a:off x="2088675" y="2577275"/>
            <a:ext cx="44550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Arial"/>
                <a:ea typeface="Arial"/>
                <a:cs typeface="Arial"/>
                <a:sym typeface="Arial"/>
              </a:rPr>
              <a:t>After dataset cleaning</a:t>
            </a:r>
            <a:endParaRPr sz="1800" b="0" i="0" u="none" strike="noStrike" cap="none">
              <a:solidFill>
                <a:schemeClr val="dk2"/>
              </a:solidFill>
              <a:latin typeface="Arial"/>
              <a:ea typeface="Arial"/>
              <a:cs typeface="Arial"/>
              <a:sym typeface="Arial"/>
            </a:endParaRPr>
          </a:p>
        </p:txBody>
      </p:sp>
      <p:pic>
        <p:nvPicPr>
          <p:cNvPr id="89" name="Google Shape;89;p3"/>
          <p:cNvPicPr preferRelativeResize="0"/>
          <p:nvPr/>
        </p:nvPicPr>
        <p:blipFill rotWithShape="1">
          <a:blip r:embed="rId3">
            <a:alphaModFix/>
          </a:blip>
          <a:srcRect/>
          <a:stretch/>
        </p:blipFill>
        <p:spPr>
          <a:xfrm>
            <a:off x="-12" y="635850"/>
            <a:ext cx="2658727" cy="1965960"/>
          </a:xfrm>
          <a:prstGeom prst="rect">
            <a:avLst/>
          </a:prstGeom>
          <a:noFill/>
          <a:ln>
            <a:noFill/>
          </a:ln>
        </p:spPr>
      </p:pic>
      <p:pic>
        <p:nvPicPr>
          <p:cNvPr id="90" name="Google Shape;90;p3"/>
          <p:cNvPicPr preferRelativeResize="0"/>
          <p:nvPr/>
        </p:nvPicPr>
        <p:blipFill rotWithShape="1">
          <a:blip r:embed="rId4">
            <a:alphaModFix/>
          </a:blip>
          <a:srcRect/>
          <a:stretch/>
        </p:blipFill>
        <p:spPr>
          <a:xfrm>
            <a:off x="2871525" y="635850"/>
            <a:ext cx="2654046" cy="1965960"/>
          </a:xfrm>
          <a:prstGeom prst="rect">
            <a:avLst/>
          </a:prstGeom>
          <a:noFill/>
          <a:ln>
            <a:noFill/>
          </a:ln>
        </p:spPr>
      </p:pic>
      <p:pic>
        <p:nvPicPr>
          <p:cNvPr id="91" name="Google Shape;91;p3"/>
          <p:cNvPicPr preferRelativeResize="0"/>
          <p:nvPr/>
        </p:nvPicPr>
        <p:blipFill rotWithShape="1">
          <a:blip r:embed="rId5">
            <a:alphaModFix/>
          </a:blip>
          <a:srcRect/>
          <a:stretch/>
        </p:blipFill>
        <p:spPr>
          <a:xfrm>
            <a:off x="30707" y="3177550"/>
            <a:ext cx="2654046" cy="1965960"/>
          </a:xfrm>
          <a:prstGeom prst="rect">
            <a:avLst/>
          </a:prstGeom>
          <a:noFill/>
          <a:ln>
            <a:noFill/>
          </a:ln>
        </p:spPr>
      </p:pic>
      <p:pic>
        <p:nvPicPr>
          <p:cNvPr id="92" name="Google Shape;92;p3"/>
          <p:cNvPicPr preferRelativeResize="0"/>
          <p:nvPr/>
        </p:nvPicPr>
        <p:blipFill rotWithShape="1">
          <a:blip r:embed="rId6">
            <a:alphaModFix/>
          </a:blip>
          <a:srcRect/>
          <a:stretch/>
        </p:blipFill>
        <p:spPr>
          <a:xfrm>
            <a:off x="2882194" y="3177550"/>
            <a:ext cx="2658727" cy="1965960"/>
          </a:xfrm>
          <a:prstGeom prst="rect">
            <a:avLst/>
          </a:prstGeom>
          <a:noFill/>
          <a:ln>
            <a:noFill/>
          </a:ln>
        </p:spPr>
      </p:pic>
      <p:pic>
        <p:nvPicPr>
          <p:cNvPr id="93" name="Google Shape;93;p3"/>
          <p:cNvPicPr preferRelativeResize="0"/>
          <p:nvPr/>
        </p:nvPicPr>
        <p:blipFill rotWithShape="1">
          <a:blip r:embed="rId7">
            <a:alphaModFix/>
          </a:blip>
          <a:srcRect/>
          <a:stretch/>
        </p:blipFill>
        <p:spPr>
          <a:xfrm>
            <a:off x="5738363" y="3177550"/>
            <a:ext cx="3342133" cy="1965960"/>
          </a:xfrm>
          <a:prstGeom prst="rect">
            <a:avLst/>
          </a:prstGeom>
          <a:noFill/>
          <a:ln>
            <a:noFill/>
          </a:ln>
        </p:spPr>
      </p:pic>
      <p:pic>
        <p:nvPicPr>
          <p:cNvPr id="94" name="Google Shape;94;p3"/>
          <p:cNvPicPr preferRelativeResize="0"/>
          <p:nvPr/>
        </p:nvPicPr>
        <p:blipFill rotWithShape="1">
          <a:blip r:embed="rId8">
            <a:alphaModFix/>
          </a:blip>
          <a:srcRect/>
          <a:stretch/>
        </p:blipFill>
        <p:spPr>
          <a:xfrm>
            <a:off x="5738365" y="635850"/>
            <a:ext cx="3351961" cy="1965960"/>
          </a:xfrm>
          <a:prstGeom prst="rect">
            <a:avLst/>
          </a:prstGeom>
          <a:noFill/>
          <a:ln>
            <a:noFill/>
          </a:ln>
        </p:spPr>
      </p:pic>
      <p:sp>
        <p:nvSpPr>
          <p:cNvPr id="95" name="Google Shape;95;p3"/>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No al tarifazo</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sp>
        <p:nvSpPr>
          <p:cNvPr id="96" name="Google Shape;96;p3"/>
          <p:cNvSpPr/>
          <p:nvPr/>
        </p:nvSpPr>
        <p:spPr>
          <a:xfrm>
            <a:off x="7535200" y="2599925"/>
            <a:ext cx="1545300" cy="41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High modularity defined by</a:t>
            </a:r>
            <a:br>
              <a:rPr lang="en" sz="600" b="0" i="0" u="none" strike="noStrike" cap="none">
                <a:solidFill>
                  <a:srgbClr val="000000"/>
                </a:solidFill>
                <a:latin typeface="Arial"/>
                <a:ea typeface="Arial"/>
                <a:cs typeface="Arial"/>
                <a:sym typeface="Arial"/>
              </a:rPr>
            </a:br>
            <a:r>
              <a:rPr lang="en" sz="600" b="0" i="0" u="none" strike="noStrike" cap="none">
                <a:solidFill>
                  <a:srgbClr val="000000"/>
                </a:solidFill>
                <a:latin typeface="Arial"/>
                <a:ea typeface="Arial"/>
                <a:cs typeface="Arial"/>
                <a:sym typeface="Arial"/>
              </a:rPr>
              <a:t>modularity &gt;0.55 and </a:t>
            </a:r>
            <a:endParaRPr sz="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nr. of nodes in network at least 20% </a:t>
            </a:r>
            <a:br>
              <a:rPr lang="en" sz="600" b="0" i="0" u="none" strike="noStrike" cap="none">
                <a:solidFill>
                  <a:srgbClr val="000000"/>
                </a:solidFill>
                <a:latin typeface="Arial"/>
                <a:ea typeface="Arial"/>
                <a:cs typeface="Arial"/>
                <a:sym typeface="Arial"/>
              </a:rPr>
            </a:br>
            <a:r>
              <a:rPr lang="en" sz="600" b="0" i="0" u="none" strike="noStrike" cap="none">
                <a:solidFill>
                  <a:srgbClr val="000000"/>
                </a:solidFill>
                <a:latin typeface="Arial"/>
                <a:ea typeface="Arial"/>
                <a:cs typeface="Arial"/>
                <a:sym typeface="Arial"/>
              </a:rPr>
              <a:t>of maximum network size    </a:t>
            </a:r>
            <a:endParaRPr sz="6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2f09a513992_0_1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
              <a:t>Node Centrality</a:t>
            </a:r>
            <a:endParaRPr/>
          </a:p>
        </p:txBody>
      </p:sp>
      <p:sp>
        <p:nvSpPr>
          <p:cNvPr id="338" name="Google Shape;338;g2f09a513992_0_11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457200" lvl="0" indent="-342900" algn="ctr" rtl="0">
              <a:lnSpc>
                <a:spcPct val="100000"/>
              </a:lnSpc>
              <a:spcBef>
                <a:spcPts val="0"/>
              </a:spcBef>
              <a:spcAft>
                <a:spcPts val="0"/>
              </a:spcAft>
              <a:buSzPts val="3027"/>
              <a:buNone/>
            </a:pPr>
            <a:r>
              <a:rPr lang="en-US" sz="2300" dirty="0"/>
              <a:t>with largest centrality value per hour</a:t>
            </a:r>
            <a:endParaRPr lang="en-US" sz="39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2f09a513992_0_10"/>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9n</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sp>
        <p:nvSpPr>
          <p:cNvPr id="2" name="Google Shape;322;g2f09a513992_0_10"/>
          <p:cNvSpPr txBox="1"/>
          <p:nvPr/>
        </p:nvSpPr>
        <p:spPr>
          <a:xfrm>
            <a:off x="415124" y="22926"/>
            <a:ext cx="6024300" cy="4002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dirty="0">
                <a:solidFill>
                  <a:schemeClr val="dk2"/>
                </a:solidFill>
              </a:rPr>
              <a:t>Centrality measure of</a:t>
            </a:r>
            <a:r>
              <a:rPr lang="en" sz="1050" b="0" i="0" u="none" strike="noStrike" cap="none" dirty="0">
                <a:solidFill>
                  <a:schemeClr val="dk2"/>
                </a:solidFill>
                <a:latin typeface="Arial"/>
                <a:ea typeface="Arial"/>
                <a:cs typeface="Arial"/>
                <a:sym typeface="Arial"/>
              </a:rPr>
              <a:t> the top </a:t>
            </a:r>
            <a:r>
              <a:rPr lang="en" sz="1050" dirty="0">
                <a:solidFill>
                  <a:schemeClr val="dk2"/>
                </a:solidFill>
              </a:rPr>
              <a:t>5 most frequent</a:t>
            </a:r>
            <a:r>
              <a:rPr lang="en" sz="1050" b="0" i="0" u="none" strike="noStrike" cap="none" dirty="0">
                <a:solidFill>
                  <a:schemeClr val="dk2"/>
                </a:solidFill>
                <a:latin typeface="Arial"/>
                <a:ea typeface="Arial"/>
                <a:cs typeface="Arial"/>
                <a:sym typeface="Arial"/>
              </a:rPr>
              <a:t> nodes in the network with highest nestedness</a:t>
            </a:r>
            <a:endParaRPr sz="1050" b="0" i="0" u="none" strike="noStrike" cap="none" dirty="0">
              <a:solidFill>
                <a:schemeClr val="dk2"/>
              </a:solidFill>
              <a:latin typeface="Arial"/>
              <a:ea typeface="Arial"/>
              <a:cs typeface="Arial"/>
              <a:sym typeface="Arial"/>
            </a:endParaRPr>
          </a:p>
        </p:txBody>
      </p:sp>
      <p:pic>
        <p:nvPicPr>
          <p:cNvPr id="4" name="Picture 3">
            <a:extLst>
              <a:ext uri="{FF2B5EF4-FFF2-40B4-BE49-F238E27FC236}">
                <a16:creationId xmlns:a16="http://schemas.microsoft.com/office/drawing/2014/main" id="{05EF983E-6C48-0569-B89A-1F36355FD345}"/>
              </a:ext>
            </a:extLst>
          </p:cNvPr>
          <p:cNvPicPr>
            <a:picLocks noChangeAspect="1"/>
          </p:cNvPicPr>
          <p:nvPr/>
        </p:nvPicPr>
        <p:blipFill>
          <a:blip r:embed="rId3"/>
          <a:stretch>
            <a:fillRect/>
          </a:stretch>
        </p:blipFill>
        <p:spPr>
          <a:xfrm>
            <a:off x="4888504" y="825282"/>
            <a:ext cx="4255496" cy="4246685"/>
          </a:xfrm>
          <a:prstGeom prst="rect">
            <a:avLst/>
          </a:prstGeom>
        </p:spPr>
      </p:pic>
      <p:pic>
        <p:nvPicPr>
          <p:cNvPr id="6" name="Picture 5">
            <a:extLst>
              <a:ext uri="{FF2B5EF4-FFF2-40B4-BE49-F238E27FC236}">
                <a16:creationId xmlns:a16="http://schemas.microsoft.com/office/drawing/2014/main" id="{885C44E1-10DF-8393-F973-53BA7A952F84}"/>
              </a:ext>
            </a:extLst>
          </p:cNvPr>
          <p:cNvPicPr>
            <a:picLocks noChangeAspect="1"/>
          </p:cNvPicPr>
          <p:nvPr/>
        </p:nvPicPr>
        <p:blipFill>
          <a:blip r:embed="rId4"/>
          <a:stretch>
            <a:fillRect/>
          </a:stretch>
        </p:blipFill>
        <p:spPr>
          <a:xfrm>
            <a:off x="245564" y="602273"/>
            <a:ext cx="5038394" cy="4290646"/>
          </a:xfrm>
          <a:prstGeom prst="rect">
            <a:avLst/>
          </a:prstGeom>
        </p:spPr>
      </p:pic>
    </p:spTree>
    <p:extLst>
      <p:ext uri="{BB962C8B-B14F-4D97-AF65-F5344CB8AC3E}">
        <p14:creationId xmlns:p14="http://schemas.microsoft.com/office/powerpoint/2010/main" val="3285916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2f09a513992_0_20"/>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No al tarifazo</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sp>
        <p:nvSpPr>
          <p:cNvPr id="2" name="Google Shape;322;g2f09a513992_0_10">
            <a:extLst>
              <a:ext uri="{FF2B5EF4-FFF2-40B4-BE49-F238E27FC236}">
                <a16:creationId xmlns:a16="http://schemas.microsoft.com/office/drawing/2014/main" id="{EB8E86E6-033C-A3E6-9CA8-C5D9C860FB6F}"/>
              </a:ext>
            </a:extLst>
          </p:cNvPr>
          <p:cNvSpPr txBox="1"/>
          <p:nvPr/>
        </p:nvSpPr>
        <p:spPr>
          <a:xfrm>
            <a:off x="1645530" y="33724"/>
            <a:ext cx="6024300" cy="4002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dirty="0">
                <a:solidFill>
                  <a:schemeClr val="dk2"/>
                </a:solidFill>
              </a:rPr>
              <a:t>Centrality measure of</a:t>
            </a:r>
            <a:r>
              <a:rPr lang="en" sz="1050" b="0" i="0" u="none" strike="noStrike" cap="none" dirty="0">
                <a:solidFill>
                  <a:schemeClr val="dk2"/>
                </a:solidFill>
                <a:latin typeface="Arial"/>
                <a:ea typeface="Arial"/>
                <a:cs typeface="Arial"/>
                <a:sym typeface="Arial"/>
              </a:rPr>
              <a:t> the top </a:t>
            </a:r>
            <a:r>
              <a:rPr lang="en" sz="1050" dirty="0">
                <a:solidFill>
                  <a:schemeClr val="dk2"/>
                </a:solidFill>
              </a:rPr>
              <a:t>5 most frequent</a:t>
            </a:r>
            <a:r>
              <a:rPr lang="en" sz="1050" b="0" i="0" u="none" strike="noStrike" cap="none" dirty="0">
                <a:solidFill>
                  <a:schemeClr val="dk2"/>
                </a:solidFill>
                <a:latin typeface="Arial"/>
                <a:ea typeface="Arial"/>
                <a:cs typeface="Arial"/>
                <a:sym typeface="Arial"/>
              </a:rPr>
              <a:t> nodes in the network with highest nestedness</a:t>
            </a:r>
            <a:endParaRPr sz="1050" b="0" i="0" u="none" strike="noStrike" cap="none" dirty="0">
              <a:solidFill>
                <a:schemeClr val="dk2"/>
              </a:solidFill>
              <a:latin typeface="Arial"/>
              <a:ea typeface="Arial"/>
              <a:cs typeface="Arial"/>
              <a:sym typeface="Arial"/>
            </a:endParaRPr>
          </a:p>
        </p:txBody>
      </p:sp>
      <p:pic>
        <p:nvPicPr>
          <p:cNvPr id="5" name="Picture 4">
            <a:extLst>
              <a:ext uri="{FF2B5EF4-FFF2-40B4-BE49-F238E27FC236}">
                <a16:creationId xmlns:a16="http://schemas.microsoft.com/office/drawing/2014/main" id="{C19D064D-8585-E197-7312-52117197A349}"/>
              </a:ext>
            </a:extLst>
          </p:cNvPr>
          <p:cNvPicPr>
            <a:picLocks noChangeAspect="1"/>
          </p:cNvPicPr>
          <p:nvPr/>
        </p:nvPicPr>
        <p:blipFill>
          <a:blip r:embed="rId3"/>
          <a:stretch>
            <a:fillRect/>
          </a:stretch>
        </p:blipFill>
        <p:spPr>
          <a:xfrm>
            <a:off x="494048" y="720969"/>
            <a:ext cx="4906776" cy="4050792"/>
          </a:xfrm>
          <a:prstGeom prst="rect">
            <a:avLst/>
          </a:prstGeom>
        </p:spPr>
      </p:pic>
      <p:pic>
        <p:nvPicPr>
          <p:cNvPr id="10" name="Picture 9">
            <a:extLst>
              <a:ext uri="{FF2B5EF4-FFF2-40B4-BE49-F238E27FC236}">
                <a16:creationId xmlns:a16="http://schemas.microsoft.com/office/drawing/2014/main" id="{DAC82E69-669B-CA70-BCAD-4B2E725A70AC}"/>
              </a:ext>
            </a:extLst>
          </p:cNvPr>
          <p:cNvPicPr>
            <a:picLocks noChangeAspect="1"/>
          </p:cNvPicPr>
          <p:nvPr/>
        </p:nvPicPr>
        <p:blipFill>
          <a:blip r:embed="rId4"/>
          <a:stretch>
            <a:fillRect/>
          </a:stretch>
        </p:blipFill>
        <p:spPr>
          <a:xfrm>
            <a:off x="5565532" y="720969"/>
            <a:ext cx="3500321" cy="4050792"/>
          </a:xfrm>
          <a:prstGeom prst="rect">
            <a:avLst/>
          </a:prstGeom>
        </p:spPr>
      </p:pic>
    </p:spTree>
    <p:extLst>
      <p:ext uri="{BB962C8B-B14F-4D97-AF65-F5344CB8AC3E}">
        <p14:creationId xmlns:p14="http://schemas.microsoft.com/office/powerpoint/2010/main" val="2723739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2f09a513992_0_1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
              <a:t>Node Centrality</a:t>
            </a:r>
            <a:endParaRPr/>
          </a:p>
        </p:txBody>
      </p:sp>
      <p:sp>
        <p:nvSpPr>
          <p:cNvPr id="338" name="Google Shape;338;g2f09a513992_0_11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457200" lvl="0" indent="-342900" algn="ctr" rtl="0">
              <a:lnSpc>
                <a:spcPct val="100000"/>
              </a:lnSpc>
              <a:spcBef>
                <a:spcPts val="0"/>
              </a:spcBef>
              <a:spcAft>
                <a:spcPts val="0"/>
              </a:spcAft>
              <a:buSzPts val="3027"/>
              <a:buNone/>
            </a:pPr>
            <a:r>
              <a:rPr lang="en" sz="2300"/>
              <a:t>Calculated for giant component subgraph</a:t>
            </a:r>
            <a:endParaRPr sz="3900"/>
          </a:p>
        </p:txBody>
      </p:sp>
    </p:spTree>
    <p:extLst>
      <p:ext uri="{BB962C8B-B14F-4D97-AF65-F5344CB8AC3E}">
        <p14:creationId xmlns:p14="http://schemas.microsoft.com/office/powerpoint/2010/main" val="194776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2f09a513992_0_116"/>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9n</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sp>
        <p:nvSpPr>
          <p:cNvPr id="344" name="Google Shape;344;g2f09a513992_0_116"/>
          <p:cNvSpPr txBox="1"/>
          <p:nvPr/>
        </p:nvSpPr>
        <p:spPr>
          <a:xfrm>
            <a:off x="415124" y="22926"/>
            <a:ext cx="6024300" cy="4002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dirty="0">
                <a:solidFill>
                  <a:schemeClr val="dk2"/>
                </a:solidFill>
              </a:rPr>
              <a:t>Centrality measure of</a:t>
            </a:r>
            <a:r>
              <a:rPr lang="en" sz="1050" b="0" i="0" u="none" strike="noStrike" cap="none" dirty="0">
                <a:solidFill>
                  <a:schemeClr val="dk2"/>
                </a:solidFill>
                <a:latin typeface="Arial"/>
                <a:ea typeface="Arial"/>
                <a:cs typeface="Arial"/>
                <a:sym typeface="Arial"/>
              </a:rPr>
              <a:t> the top </a:t>
            </a:r>
            <a:r>
              <a:rPr lang="en" sz="1050" dirty="0">
                <a:solidFill>
                  <a:schemeClr val="dk2"/>
                </a:solidFill>
              </a:rPr>
              <a:t>5 most frequent</a:t>
            </a:r>
            <a:r>
              <a:rPr lang="en" sz="1050" b="0" i="0" u="none" strike="noStrike" cap="none" dirty="0">
                <a:solidFill>
                  <a:schemeClr val="dk2"/>
                </a:solidFill>
                <a:latin typeface="Arial"/>
                <a:ea typeface="Arial"/>
                <a:cs typeface="Arial"/>
                <a:sym typeface="Arial"/>
              </a:rPr>
              <a:t> nodes in the network with highest nestedness</a:t>
            </a:r>
            <a:endParaRPr sz="1050" b="0" i="0" u="none" strike="noStrike" cap="none" dirty="0">
              <a:solidFill>
                <a:schemeClr val="dk2"/>
              </a:solidFill>
              <a:latin typeface="Arial"/>
              <a:ea typeface="Arial"/>
              <a:cs typeface="Arial"/>
              <a:sym typeface="Arial"/>
            </a:endParaRPr>
          </a:p>
        </p:txBody>
      </p:sp>
      <p:pic>
        <p:nvPicPr>
          <p:cNvPr id="2" name="Picture 1">
            <a:extLst>
              <a:ext uri="{FF2B5EF4-FFF2-40B4-BE49-F238E27FC236}">
                <a16:creationId xmlns:a16="http://schemas.microsoft.com/office/drawing/2014/main" id="{B4112F28-93AC-4350-226A-1F2B665FF0D8}"/>
              </a:ext>
            </a:extLst>
          </p:cNvPr>
          <p:cNvPicPr>
            <a:picLocks noChangeAspect="1"/>
          </p:cNvPicPr>
          <p:nvPr/>
        </p:nvPicPr>
        <p:blipFill>
          <a:blip r:embed="rId3"/>
          <a:stretch>
            <a:fillRect/>
          </a:stretch>
        </p:blipFill>
        <p:spPr>
          <a:xfrm>
            <a:off x="5780523" y="536331"/>
            <a:ext cx="2971590" cy="4413738"/>
          </a:xfrm>
          <a:prstGeom prst="rect">
            <a:avLst/>
          </a:prstGeom>
        </p:spPr>
      </p:pic>
      <p:pic>
        <p:nvPicPr>
          <p:cNvPr id="4" name="Picture 3">
            <a:extLst>
              <a:ext uri="{FF2B5EF4-FFF2-40B4-BE49-F238E27FC236}">
                <a16:creationId xmlns:a16="http://schemas.microsoft.com/office/drawing/2014/main" id="{F302348E-BCF6-9CF0-AFE7-E4504F38C391}"/>
              </a:ext>
            </a:extLst>
          </p:cNvPr>
          <p:cNvPicPr>
            <a:picLocks noChangeAspect="1"/>
          </p:cNvPicPr>
          <p:nvPr/>
        </p:nvPicPr>
        <p:blipFill>
          <a:blip r:embed="rId4"/>
          <a:stretch>
            <a:fillRect/>
          </a:stretch>
        </p:blipFill>
        <p:spPr>
          <a:xfrm>
            <a:off x="466837" y="667270"/>
            <a:ext cx="4105163" cy="445330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 name="TextBox 2">
            <a:extLst>
              <a:ext uri="{FF2B5EF4-FFF2-40B4-BE49-F238E27FC236}">
                <a16:creationId xmlns:a16="http://schemas.microsoft.com/office/drawing/2014/main" id="{18ADC890-C965-6E95-EEB9-8B9BABD4BA79}"/>
              </a:ext>
            </a:extLst>
          </p:cNvPr>
          <p:cNvSpPr txBox="1"/>
          <p:nvPr/>
        </p:nvSpPr>
        <p:spPr>
          <a:xfrm>
            <a:off x="2250701" y="2397691"/>
            <a:ext cx="4595532" cy="307777"/>
          </a:xfrm>
          <a:prstGeom prst="rect">
            <a:avLst/>
          </a:prstGeom>
          <a:noFill/>
        </p:spPr>
        <p:txBody>
          <a:bodyPr wrap="square">
            <a:spAutoFit/>
          </a:bodyPr>
          <a:lstStyle/>
          <a:p>
            <a:r>
              <a:rPr lang="en-US" b="0" dirty="0">
                <a:effectLst/>
              </a:rPr>
              <a:t> </a:t>
            </a:r>
            <a:endParaRPr lang="en-US" dirty="0"/>
          </a:p>
        </p:txBody>
      </p:sp>
      <p:sp>
        <p:nvSpPr>
          <p:cNvPr id="2" name="Google Shape;329;g2f09a513992_0_20">
            <a:extLst>
              <a:ext uri="{FF2B5EF4-FFF2-40B4-BE49-F238E27FC236}">
                <a16:creationId xmlns:a16="http://schemas.microsoft.com/office/drawing/2014/main" id="{13AE529C-5FB1-2D59-3EE2-73578C864B80}"/>
              </a:ext>
            </a:extLst>
          </p:cNvPr>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No al tarifazo</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sp>
        <p:nvSpPr>
          <p:cNvPr id="4" name="Google Shape;322;g2f09a513992_0_10">
            <a:extLst>
              <a:ext uri="{FF2B5EF4-FFF2-40B4-BE49-F238E27FC236}">
                <a16:creationId xmlns:a16="http://schemas.microsoft.com/office/drawing/2014/main" id="{053BA5F8-A1D9-8735-0AC4-8017FFAC7168}"/>
              </a:ext>
            </a:extLst>
          </p:cNvPr>
          <p:cNvSpPr txBox="1"/>
          <p:nvPr/>
        </p:nvSpPr>
        <p:spPr>
          <a:xfrm>
            <a:off x="1645530" y="33724"/>
            <a:ext cx="6024300" cy="4002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dirty="0">
                <a:solidFill>
                  <a:schemeClr val="dk2"/>
                </a:solidFill>
              </a:rPr>
              <a:t>Centrality measure of</a:t>
            </a:r>
            <a:r>
              <a:rPr lang="en" sz="1050" b="0" i="0" u="none" strike="noStrike" cap="none" dirty="0">
                <a:solidFill>
                  <a:schemeClr val="dk2"/>
                </a:solidFill>
                <a:latin typeface="Arial"/>
                <a:ea typeface="Arial"/>
                <a:cs typeface="Arial"/>
                <a:sym typeface="Arial"/>
              </a:rPr>
              <a:t> the top </a:t>
            </a:r>
            <a:r>
              <a:rPr lang="en" sz="1050" dirty="0">
                <a:solidFill>
                  <a:schemeClr val="dk2"/>
                </a:solidFill>
              </a:rPr>
              <a:t>5 most frequent</a:t>
            </a:r>
            <a:r>
              <a:rPr lang="en" sz="1050" b="0" i="0" u="none" strike="noStrike" cap="none" dirty="0">
                <a:solidFill>
                  <a:schemeClr val="dk2"/>
                </a:solidFill>
                <a:latin typeface="Arial"/>
                <a:ea typeface="Arial"/>
                <a:cs typeface="Arial"/>
                <a:sym typeface="Arial"/>
              </a:rPr>
              <a:t> nodes in the network with highest nestedness</a:t>
            </a:r>
            <a:endParaRPr sz="1050" b="0" i="0" u="none" strike="noStrike" cap="none" dirty="0">
              <a:solidFill>
                <a:schemeClr val="dk2"/>
              </a:solidFill>
              <a:latin typeface="Arial"/>
              <a:ea typeface="Arial"/>
              <a:cs typeface="Arial"/>
              <a:sym typeface="Arial"/>
            </a:endParaRPr>
          </a:p>
        </p:txBody>
      </p:sp>
      <p:pic>
        <p:nvPicPr>
          <p:cNvPr id="5" name="Picture 4">
            <a:extLst>
              <a:ext uri="{FF2B5EF4-FFF2-40B4-BE49-F238E27FC236}">
                <a16:creationId xmlns:a16="http://schemas.microsoft.com/office/drawing/2014/main" id="{5FD0F31A-EDAB-0900-589B-66E948E3DD73}"/>
              </a:ext>
            </a:extLst>
          </p:cNvPr>
          <p:cNvPicPr>
            <a:picLocks noChangeAspect="1"/>
          </p:cNvPicPr>
          <p:nvPr/>
        </p:nvPicPr>
        <p:blipFill>
          <a:blip r:embed="rId3"/>
          <a:stretch>
            <a:fillRect/>
          </a:stretch>
        </p:blipFill>
        <p:spPr>
          <a:xfrm>
            <a:off x="6018335" y="543472"/>
            <a:ext cx="3009281" cy="4566304"/>
          </a:xfrm>
          <a:prstGeom prst="rect">
            <a:avLst/>
          </a:prstGeom>
        </p:spPr>
      </p:pic>
      <p:pic>
        <p:nvPicPr>
          <p:cNvPr id="7" name="Picture 6">
            <a:extLst>
              <a:ext uri="{FF2B5EF4-FFF2-40B4-BE49-F238E27FC236}">
                <a16:creationId xmlns:a16="http://schemas.microsoft.com/office/drawing/2014/main" id="{0EF3D8E5-AA59-22D6-CADD-DAAFFE3E3E4F}"/>
              </a:ext>
            </a:extLst>
          </p:cNvPr>
          <p:cNvPicPr>
            <a:picLocks noChangeAspect="1"/>
          </p:cNvPicPr>
          <p:nvPr/>
        </p:nvPicPr>
        <p:blipFill>
          <a:blip r:embed="rId4"/>
          <a:stretch>
            <a:fillRect/>
          </a:stretch>
        </p:blipFill>
        <p:spPr>
          <a:xfrm>
            <a:off x="757626" y="373673"/>
            <a:ext cx="4365931" cy="476982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2f09a513992_0_1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 dirty="0"/>
              <a:t>Node Centrality</a:t>
            </a:r>
            <a:endParaRPr dirty="0"/>
          </a:p>
        </p:txBody>
      </p:sp>
      <p:sp>
        <p:nvSpPr>
          <p:cNvPr id="338" name="Google Shape;338;g2f09a513992_0_11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457200" lvl="0" indent="-342900" algn="ctr" rtl="0">
              <a:lnSpc>
                <a:spcPct val="100000"/>
              </a:lnSpc>
              <a:spcBef>
                <a:spcPts val="0"/>
              </a:spcBef>
              <a:spcAft>
                <a:spcPts val="0"/>
              </a:spcAft>
              <a:buSzPts val="3027"/>
              <a:buNone/>
            </a:pPr>
            <a:r>
              <a:rPr lang="en" sz="2300"/>
              <a:t>Calculated for giant component subgraph</a:t>
            </a:r>
            <a:endParaRPr sz="3900"/>
          </a:p>
        </p:txBody>
      </p:sp>
      <p:sp>
        <p:nvSpPr>
          <p:cNvPr id="2" name="Google Shape;338;g2f09a513992_0_112">
            <a:extLst>
              <a:ext uri="{FF2B5EF4-FFF2-40B4-BE49-F238E27FC236}">
                <a16:creationId xmlns:a16="http://schemas.microsoft.com/office/drawing/2014/main" id="{B976A31A-CC90-79BD-385A-AE45F9DB076E}"/>
              </a:ext>
            </a:extLst>
          </p:cNvPr>
          <p:cNvSpPr txBox="1">
            <a:spLocks/>
          </p:cNvSpPr>
          <p:nvPr/>
        </p:nvSpPr>
        <p:spPr>
          <a:xfrm>
            <a:off x="464100" y="3206330"/>
            <a:ext cx="8520600" cy="792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a:buSzPts val="3027"/>
            </a:pPr>
            <a:r>
              <a:rPr lang="en-US" sz="2300"/>
              <a:t>with largest centrality value per hour</a:t>
            </a:r>
            <a:endParaRPr lang="en-US" sz="3900" dirty="0"/>
          </a:p>
        </p:txBody>
      </p:sp>
    </p:spTree>
    <p:extLst>
      <p:ext uri="{BB962C8B-B14F-4D97-AF65-F5344CB8AC3E}">
        <p14:creationId xmlns:p14="http://schemas.microsoft.com/office/powerpoint/2010/main" val="4086772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2f09a513992_0_116"/>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9n</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sp>
        <p:nvSpPr>
          <p:cNvPr id="344" name="Google Shape;344;g2f09a513992_0_116"/>
          <p:cNvSpPr txBox="1"/>
          <p:nvPr/>
        </p:nvSpPr>
        <p:spPr>
          <a:xfrm>
            <a:off x="415124" y="22926"/>
            <a:ext cx="6024300" cy="4002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dirty="0">
                <a:solidFill>
                  <a:schemeClr val="dk2"/>
                </a:solidFill>
              </a:rPr>
              <a:t>Centrality measure of</a:t>
            </a:r>
            <a:r>
              <a:rPr lang="en" sz="1050" b="0" i="0" u="none" strike="noStrike" cap="none" dirty="0">
                <a:solidFill>
                  <a:schemeClr val="dk2"/>
                </a:solidFill>
                <a:latin typeface="Arial"/>
                <a:ea typeface="Arial"/>
                <a:cs typeface="Arial"/>
                <a:sym typeface="Arial"/>
              </a:rPr>
              <a:t> the top </a:t>
            </a:r>
            <a:r>
              <a:rPr lang="en" sz="1050" dirty="0">
                <a:solidFill>
                  <a:schemeClr val="dk2"/>
                </a:solidFill>
              </a:rPr>
              <a:t>5 most frequent</a:t>
            </a:r>
            <a:r>
              <a:rPr lang="en" sz="1050" b="0" i="0" u="none" strike="noStrike" cap="none" dirty="0">
                <a:solidFill>
                  <a:schemeClr val="dk2"/>
                </a:solidFill>
                <a:latin typeface="Arial"/>
                <a:ea typeface="Arial"/>
                <a:cs typeface="Arial"/>
                <a:sym typeface="Arial"/>
              </a:rPr>
              <a:t> nodes in the network with highest nestedness</a:t>
            </a:r>
            <a:endParaRPr sz="1050" b="0" i="0" u="none" strike="noStrike" cap="none" dirty="0">
              <a:solidFill>
                <a:schemeClr val="dk2"/>
              </a:solidFill>
              <a:latin typeface="Arial"/>
              <a:ea typeface="Arial"/>
              <a:cs typeface="Arial"/>
              <a:sym typeface="Arial"/>
            </a:endParaRPr>
          </a:p>
        </p:txBody>
      </p:sp>
      <p:pic>
        <p:nvPicPr>
          <p:cNvPr id="5" name="Picture 4">
            <a:extLst>
              <a:ext uri="{FF2B5EF4-FFF2-40B4-BE49-F238E27FC236}">
                <a16:creationId xmlns:a16="http://schemas.microsoft.com/office/drawing/2014/main" id="{14C688F6-2828-73DE-BF6E-692B63A4EB07}"/>
              </a:ext>
            </a:extLst>
          </p:cNvPr>
          <p:cNvPicPr>
            <a:picLocks noChangeAspect="1"/>
          </p:cNvPicPr>
          <p:nvPr/>
        </p:nvPicPr>
        <p:blipFill>
          <a:blip r:embed="rId3"/>
          <a:stretch>
            <a:fillRect/>
          </a:stretch>
        </p:blipFill>
        <p:spPr>
          <a:xfrm>
            <a:off x="611065" y="357953"/>
            <a:ext cx="4334435" cy="4702020"/>
          </a:xfrm>
          <a:prstGeom prst="rect">
            <a:avLst/>
          </a:prstGeom>
        </p:spPr>
      </p:pic>
      <p:pic>
        <p:nvPicPr>
          <p:cNvPr id="7" name="Picture 6">
            <a:extLst>
              <a:ext uri="{FF2B5EF4-FFF2-40B4-BE49-F238E27FC236}">
                <a16:creationId xmlns:a16="http://schemas.microsoft.com/office/drawing/2014/main" id="{A6E202A1-8794-0701-FFA1-08D1D33DBB61}"/>
              </a:ext>
            </a:extLst>
          </p:cNvPr>
          <p:cNvPicPr>
            <a:picLocks noChangeAspect="1"/>
          </p:cNvPicPr>
          <p:nvPr/>
        </p:nvPicPr>
        <p:blipFill>
          <a:blip r:embed="rId4"/>
          <a:stretch>
            <a:fillRect/>
          </a:stretch>
        </p:blipFill>
        <p:spPr>
          <a:xfrm>
            <a:off x="5254539" y="396749"/>
            <a:ext cx="3527091" cy="4658973"/>
          </a:xfrm>
          <a:prstGeom prst="rect">
            <a:avLst/>
          </a:prstGeom>
        </p:spPr>
      </p:pic>
    </p:spTree>
    <p:extLst>
      <p:ext uri="{BB962C8B-B14F-4D97-AF65-F5344CB8AC3E}">
        <p14:creationId xmlns:p14="http://schemas.microsoft.com/office/powerpoint/2010/main" val="37327206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 name="TextBox 2">
            <a:extLst>
              <a:ext uri="{FF2B5EF4-FFF2-40B4-BE49-F238E27FC236}">
                <a16:creationId xmlns:a16="http://schemas.microsoft.com/office/drawing/2014/main" id="{18ADC890-C965-6E95-EEB9-8B9BABD4BA79}"/>
              </a:ext>
            </a:extLst>
          </p:cNvPr>
          <p:cNvSpPr txBox="1"/>
          <p:nvPr/>
        </p:nvSpPr>
        <p:spPr>
          <a:xfrm>
            <a:off x="2250701" y="2397691"/>
            <a:ext cx="4595532" cy="307777"/>
          </a:xfrm>
          <a:prstGeom prst="rect">
            <a:avLst/>
          </a:prstGeom>
          <a:noFill/>
        </p:spPr>
        <p:txBody>
          <a:bodyPr wrap="square">
            <a:spAutoFit/>
          </a:bodyPr>
          <a:lstStyle/>
          <a:p>
            <a:r>
              <a:rPr lang="en-US" b="0" dirty="0">
                <a:effectLst/>
              </a:rPr>
              <a:t> </a:t>
            </a:r>
            <a:endParaRPr lang="en-US" dirty="0"/>
          </a:p>
        </p:txBody>
      </p:sp>
      <p:sp>
        <p:nvSpPr>
          <p:cNvPr id="2" name="Google Shape;329;g2f09a513992_0_20">
            <a:extLst>
              <a:ext uri="{FF2B5EF4-FFF2-40B4-BE49-F238E27FC236}">
                <a16:creationId xmlns:a16="http://schemas.microsoft.com/office/drawing/2014/main" id="{13AE529C-5FB1-2D59-3EE2-73578C864B80}"/>
              </a:ext>
            </a:extLst>
          </p:cNvPr>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No al tarifazo</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sp>
        <p:nvSpPr>
          <p:cNvPr id="4" name="Google Shape;322;g2f09a513992_0_10">
            <a:extLst>
              <a:ext uri="{FF2B5EF4-FFF2-40B4-BE49-F238E27FC236}">
                <a16:creationId xmlns:a16="http://schemas.microsoft.com/office/drawing/2014/main" id="{053BA5F8-A1D9-8735-0AC4-8017FFAC7168}"/>
              </a:ext>
            </a:extLst>
          </p:cNvPr>
          <p:cNvSpPr txBox="1"/>
          <p:nvPr/>
        </p:nvSpPr>
        <p:spPr>
          <a:xfrm>
            <a:off x="1645530" y="33724"/>
            <a:ext cx="6024300" cy="4002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dirty="0">
                <a:solidFill>
                  <a:schemeClr val="dk2"/>
                </a:solidFill>
              </a:rPr>
              <a:t>Centrality measure of</a:t>
            </a:r>
            <a:r>
              <a:rPr lang="en" sz="1050" b="0" i="0" u="none" strike="noStrike" cap="none" dirty="0">
                <a:solidFill>
                  <a:schemeClr val="dk2"/>
                </a:solidFill>
                <a:latin typeface="Arial"/>
                <a:ea typeface="Arial"/>
                <a:cs typeface="Arial"/>
                <a:sym typeface="Arial"/>
              </a:rPr>
              <a:t> the top </a:t>
            </a:r>
            <a:r>
              <a:rPr lang="en" sz="1050" dirty="0">
                <a:solidFill>
                  <a:schemeClr val="dk2"/>
                </a:solidFill>
              </a:rPr>
              <a:t>5 most frequent</a:t>
            </a:r>
            <a:r>
              <a:rPr lang="en" sz="1050" b="0" i="0" u="none" strike="noStrike" cap="none" dirty="0">
                <a:solidFill>
                  <a:schemeClr val="dk2"/>
                </a:solidFill>
                <a:latin typeface="Arial"/>
                <a:ea typeface="Arial"/>
                <a:cs typeface="Arial"/>
                <a:sym typeface="Arial"/>
              </a:rPr>
              <a:t> nodes in the network with highest nestedness</a:t>
            </a:r>
            <a:endParaRPr sz="1050" b="0" i="0" u="none" strike="noStrike" cap="none" dirty="0">
              <a:solidFill>
                <a:schemeClr val="dk2"/>
              </a:solidFill>
              <a:latin typeface="Arial"/>
              <a:ea typeface="Arial"/>
              <a:cs typeface="Arial"/>
              <a:sym typeface="Arial"/>
            </a:endParaRPr>
          </a:p>
        </p:txBody>
      </p:sp>
      <p:pic>
        <p:nvPicPr>
          <p:cNvPr id="10" name="Picture 9">
            <a:extLst>
              <a:ext uri="{FF2B5EF4-FFF2-40B4-BE49-F238E27FC236}">
                <a16:creationId xmlns:a16="http://schemas.microsoft.com/office/drawing/2014/main" id="{C890CE70-3294-5AEE-4DF4-6E2D23DB1C45}"/>
              </a:ext>
            </a:extLst>
          </p:cNvPr>
          <p:cNvPicPr>
            <a:picLocks noChangeAspect="1"/>
          </p:cNvPicPr>
          <p:nvPr/>
        </p:nvPicPr>
        <p:blipFill>
          <a:blip r:embed="rId3"/>
          <a:stretch>
            <a:fillRect/>
          </a:stretch>
        </p:blipFill>
        <p:spPr>
          <a:xfrm>
            <a:off x="468520" y="400200"/>
            <a:ext cx="4189160" cy="4709576"/>
          </a:xfrm>
          <a:prstGeom prst="rect">
            <a:avLst/>
          </a:prstGeom>
        </p:spPr>
      </p:pic>
      <p:pic>
        <p:nvPicPr>
          <p:cNvPr id="12" name="Picture 11">
            <a:extLst>
              <a:ext uri="{FF2B5EF4-FFF2-40B4-BE49-F238E27FC236}">
                <a16:creationId xmlns:a16="http://schemas.microsoft.com/office/drawing/2014/main" id="{0D4AE3D7-B592-A6C0-C7EE-344CF287C68A}"/>
              </a:ext>
            </a:extLst>
          </p:cNvPr>
          <p:cNvPicPr>
            <a:picLocks noChangeAspect="1"/>
          </p:cNvPicPr>
          <p:nvPr/>
        </p:nvPicPr>
        <p:blipFill>
          <a:blip r:embed="rId4"/>
          <a:stretch>
            <a:fillRect/>
          </a:stretch>
        </p:blipFill>
        <p:spPr>
          <a:xfrm>
            <a:off x="5262397" y="400200"/>
            <a:ext cx="3413083" cy="4593981"/>
          </a:xfrm>
          <a:prstGeom prst="rect">
            <a:avLst/>
          </a:prstGeom>
        </p:spPr>
      </p:pic>
    </p:spTree>
    <p:extLst>
      <p:ext uri="{BB962C8B-B14F-4D97-AF65-F5344CB8AC3E}">
        <p14:creationId xmlns:p14="http://schemas.microsoft.com/office/powerpoint/2010/main" val="1896278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6B22C-FD5C-077D-5CC3-CB60E9AF1792}"/>
              </a:ext>
            </a:extLst>
          </p:cNvPr>
          <p:cNvSpPr>
            <a:spLocks noGrp="1"/>
          </p:cNvSpPr>
          <p:nvPr>
            <p:ph type="ctrTitle"/>
          </p:nvPr>
        </p:nvSpPr>
        <p:spPr/>
        <p:txBody>
          <a:bodyPr/>
          <a:lstStyle/>
          <a:p>
            <a:r>
              <a:rPr lang="en-US" dirty="0"/>
              <a:t>PageRank</a:t>
            </a:r>
          </a:p>
        </p:txBody>
      </p:sp>
      <p:sp>
        <p:nvSpPr>
          <p:cNvPr id="3" name="Subtitle 2">
            <a:extLst>
              <a:ext uri="{FF2B5EF4-FFF2-40B4-BE49-F238E27FC236}">
                <a16:creationId xmlns:a16="http://schemas.microsoft.com/office/drawing/2014/main" id="{EDBE8FFB-2BF3-4F7B-1CC2-416D4CDE9C6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24267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00"/>
        <p:cNvGrpSpPr/>
        <p:nvPr/>
      </p:nvGrpSpPr>
      <p:grpSpPr>
        <a:xfrm>
          <a:off x="0" y="0"/>
          <a:ext cx="0" cy="0"/>
          <a:chOff x="0" y="0"/>
          <a:chExt cx="0" cy="0"/>
        </a:xfrm>
      </p:grpSpPr>
      <p:pic>
        <p:nvPicPr>
          <p:cNvPr id="101" name="Google Shape;101;p4"/>
          <p:cNvPicPr preferRelativeResize="0"/>
          <p:nvPr/>
        </p:nvPicPr>
        <p:blipFill rotWithShape="1">
          <a:blip r:embed="rId3">
            <a:alphaModFix/>
          </a:blip>
          <a:srcRect/>
          <a:stretch/>
        </p:blipFill>
        <p:spPr>
          <a:xfrm>
            <a:off x="40755" y="611326"/>
            <a:ext cx="2633952" cy="1954909"/>
          </a:xfrm>
          <a:prstGeom prst="rect">
            <a:avLst/>
          </a:prstGeom>
          <a:noFill/>
          <a:ln>
            <a:noFill/>
          </a:ln>
        </p:spPr>
      </p:pic>
      <p:pic>
        <p:nvPicPr>
          <p:cNvPr id="102" name="Google Shape;102;p4"/>
          <p:cNvPicPr preferRelativeResize="0"/>
          <p:nvPr/>
        </p:nvPicPr>
        <p:blipFill rotWithShape="1">
          <a:blip r:embed="rId4">
            <a:alphaModFix/>
          </a:blip>
          <a:srcRect/>
          <a:stretch/>
        </p:blipFill>
        <p:spPr>
          <a:xfrm>
            <a:off x="37725" y="3177551"/>
            <a:ext cx="2640004" cy="1965960"/>
          </a:xfrm>
          <a:prstGeom prst="rect">
            <a:avLst/>
          </a:prstGeom>
          <a:noFill/>
          <a:ln>
            <a:noFill/>
          </a:ln>
        </p:spPr>
      </p:pic>
      <p:pic>
        <p:nvPicPr>
          <p:cNvPr id="103" name="Google Shape;103;p4"/>
          <p:cNvPicPr preferRelativeResize="0"/>
          <p:nvPr/>
        </p:nvPicPr>
        <p:blipFill rotWithShape="1">
          <a:blip r:embed="rId5">
            <a:alphaModFix/>
          </a:blip>
          <a:srcRect/>
          <a:stretch/>
        </p:blipFill>
        <p:spPr>
          <a:xfrm>
            <a:off x="2882182" y="605789"/>
            <a:ext cx="2658728" cy="1965960"/>
          </a:xfrm>
          <a:prstGeom prst="rect">
            <a:avLst/>
          </a:prstGeom>
          <a:noFill/>
          <a:ln>
            <a:noFill/>
          </a:ln>
        </p:spPr>
      </p:pic>
      <p:pic>
        <p:nvPicPr>
          <p:cNvPr id="104" name="Google Shape;104;p4"/>
          <p:cNvPicPr preferRelativeResize="0"/>
          <p:nvPr/>
        </p:nvPicPr>
        <p:blipFill rotWithShape="1">
          <a:blip r:embed="rId6">
            <a:alphaModFix/>
          </a:blip>
          <a:srcRect/>
          <a:stretch/>
        </p:blipFill>
        <p:spPr>
          <a:xfrm>
            <a:off x="2882179" y="3177547"/>
            <a:ext cx="2658728" cy="1965960"/>
          </a:xfrm>
          <a:prstGeom prst="rect">
            <a:avLst/>
          </a:prstGeom>
          <a:noFill/>
          <a:ln>
            <a:noFill/>
          </a:ln>
        </p:spPr>
      </p:pic>
      <p:sp>
        <p:nvSpPr>
          <p:cNvPr id="105" name="Google Shape;105;p4"/>
          <p:cNvSpPr txBox="1"/>
          <p:nvPr/>
        </p:nvSpPr>
        <p:spPr>
          <a:xfrm>
            <a:off x="3480588" y="291100"/>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User nodes</a:t>
            </a:r>
            <a:endParaRPr sz="1200" b="0" i="0" u="none" strike="noStrike" cap="none">
              <a:solidFill>
                <a:schemeClr val="dk2"/>
              </a:solidFill>
              <a:latin typeface="Arial"/>
              <a:ea typeface="Arial"/>
              <a:cs typeface="Arial"/>
              <a:sym typeface="Arial"/>
            </a:endParaRPr>
          </a:p>
        </p:txBody>
      </p:sp>
      <p:sp>
        <p:nvSpPr>
          <p:cNvPr id="106" name="Google Shape;106;p4"/>
          <p:cNvSpPr txBox="1"/>
          <p:nvPr/>
        </p:nvSpPr>
        <p:spPr>
          <a:xfrm>
            <a:off x="626763" y="291100"/>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Hashtag nodes</a:t>
            </a:r>
            <a:endParaRPr sz="1200" b="0" i="0" u="none" strike="noStrike" cap="none">
              <a:solidFill>
                <a:schemeClr val="dk2"/>
              </a:solidFill>
              <a:latin typeface="Arial"/>
              <a:ea typeface="Arial"/>
              <a:cs typeface="Arial"/>
              <a:sym typeface="Arial"/>
            </a:endParaRPr>
          </a:p>
        </p:txBody>
      </p:sp>
      <p:sp>
        <p:nvSpPr>
          <p:cNvPr id="107" name="Google Shape;107;p4"/>
          <p:cNvSpPr txBox="1"/>
          <p:nvPr/>
        </p:nvSpPr>
        <p:spPr>
          <a:xfrm>
            <a:off x="5968075" y="291100"/>
            <a:ext cx="22611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Untrimmed Bipartite network</a:t>
            </a:r>
            <a:endParaRPr sz="1200" b="0" i="0" u="none" strike="noStrike" cap="none">
              <a:solidFill>
                <a:schemeClr val="dk2"/>
              </a:solidFill>
              <a:latin typeface="Arial"/>
              <a:ea typeface="Arial"/>
              <a:cs typeface="Arial"/>
              <a:sym typeface="Arial"/>
            </a:endParaRPr>
          </a:p>
        </p:txBody>
      </p:sp>
      <p:sp>
        <p:nvSpPr>
          <p:cNvPr id="108" name="Google Shape;108;p4"/>
          <p:cNvSpPr txBox="1"/>
          <p:nvPr/>
        </p:nvSpPr>
        <p:spPr>
          <a:xfrm>
            <a:off x="3480588" y="2904925"/>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User nodes</a:t>
            </a:r>
            <a:endParaRPr sz="1200" b="0" i="0" u="none" strike="noStrike" cap="none">
              <a:solidFill>
                <a:schemeClr val="dk2"/>
              </a:solidFill>
              <a:latin typeface="Arial"/>
              <a:ea typeface="Arial"/>
              <a:cs typeface="Arial"/>
              <a:sym typeface="Arial"/>
            </a:endParaRPr>
          </a:p>
        </p:txBody>
      </p:sp>
      <p:sp>
        <p:nvSpPr>
          <p:cNvPr id="109" name="Google Shape;109;p4"/>
          <p:cNvSpPr txBox="1"/>
          <p:nvPr/>
        </p:nvSpPr>
        <p:spPr>
          <a:xfrm>
            <a:off x="626763" y="2904925"/>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Hashtag nodes</a:t>
            </a:r>
            <a:endParaRPr sz="1200" b="0" i="0" u="none" strike="noStrike" cap="none">
              <a:solidFill>
                <a:schemeClr val="dk2"/>
              </a:solidFill>
              <a:latin typeface="Arial"/>
              <a:ea typeface="Arial"/>
              <a:cs typeface="Arial"/>
              <a:sym typeface="Arial"/>
            </a:endParaRPr>
          </a:p>
        </p:txBody>
      </p:sp>
      <p:sp>
        <p:nvSpPr>
          <p:cNvPr id="110" name="Google Shape;110;p4"/>
          <p:cNvSpPr txBox="1"/>
          <p:nvPr/>
        </p:nvSpPr>
        <p:spPr>
          <a:xfrm>
            <a:off x="2088675" y="-38475"/>
            <a:ext cx="44550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Arial"/>
                <a:ea typeface="Arial"/>
                <a:cs typeface="Arial"/>
                <a:sym typeface="Arial"/>
              </a:rPr>
              <a:t>Before dataset cleaning</a:t>
            </a:r>
            <a:endParaRPr sz="1800" b="0" i="0" u="none" strike="noStrike" cap="none">
              <a:solidFill>
                <a:schemeClr val="dk2"/>
              </a:solidFill>
              <a:latin typeface="Arial"/>
              <a:ea typeface="Arial"/>
              <a:cs typeface="Arial"/>
              <a:sym typeface="Arial"/>
            </a:endParaRPr>
          </a:p>
        </p:txBody>
      </p:sp>
      <p:sp>
        <p:nvSpPr>
          <p:cNvPr id="111" name="Google Shape;111;p4"/>
          <p:cNvSpPr txBox="1"/>
          <p:nvPr/>
        </p:nvSpPr>
        <p:spPr>
          <a:xfrm>
            <a:off x="2088675" y="2577275"/>
            <a:ext cx="44550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Arial"/>
                <a:ea typeface="Arial"/>
                <a:cs typeface="Arial"/>
                <a:sym typeface="Arial"/>
              </a:rPr>
              <a:t>After dataset cleaning</a:t>
            </a:r>
            <a:endParaRPr sz="1800" b="0" i="0" u="none" strike="noStrike" cap="none">
              <a:solidFill>
                <a:schemeClr val="dk2"/>
              </a:solidFill>
              <a:latin typeface="Arial"/>
              <a:ea typeface="Arial"/>
              <a:cs typeface="Arial"/>
              <a:sym typeface="Arial"/>
            </a:endParaRPr>
          </a:p>
        </p:txBody>
      </p:sp>
      <p:pic>
        <p:nvPicPr>
          <p:cNvPr id="112" name="Google Shape;112;p4"/>
          <p:cNvPicPr preferRelativeResize="0"/>
          <p:nvPr/>
        </p:nvPicPr>
        <p:blipFill rotWithShape="1">
          <a:blip r:embed="rId7">
            <a:alphaModFix/>
          </a:blip>
          <a:srcRect/>
          <a:stretch/>
        </p:blipFill>
        <p:spPr>
          <a:xfrm>
            <a:off x="5745338" y="3177550"/>
            <a:ext cx="3342133" cy="1965960"/>
          </a:xfrm>
          <a:prstGeom prst="rect">
            <a:avLst/>
          </a:prstGeom>
          <a:noFill/>
          <a:ln>
            <a:noFill/>
          </a:ln>
        </p:spPr>
      </p:pic>
      <p:pic>
        <p:nvPicPr>
          <p:cNvPr id="113" name="Google Shape;113;p4"/>
          <p:cNvPicPr preferRelativeResize="0"/>
          <p:nvPr/>
        </p:nvPicPr>
        <p:blipFill rotWithShape="1">
          <a:blip r:embed="rId8">
            <a:alphaModFix/>
          </a:blip>
          <a:srcRect/>
          <a:stretch/>
        </p:blipFill>
        <p:spPr>
          <a:xfrm>
            <a:off x="5748385" y="605800"/>
            <a:ext cx="3351493" cy="1965960"/>
          </a:xfrm>
          <a:prstGeom prst="rect">
            <a:avLst/>
          </a:prstGeom>
          <a:noFill/>
          <a:ln>
            <a:noFill/>
          </a:ln>
        </p:spPr>
      </p:pic>
      <p:sp>
        <p:nvSpPr>
          <p:cNvPr id="114" name="Google Shape;114;p4"/>
          <p:cNvSpPr txBox="1"/>
          <p:nvPr/>
        </p:nvSpPr>
        <p:spPr>
          <a:xfrm>
            <a:off x="5885250" y="2904925"/>
            <a:ext cx="2343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Untrimmed Bipartite network</a:t>
            </a:r>
            <a:endParaRPr sz="1200" b="0" i="0" u="none" strike="noStrike" cap="none">
              <a:solidFill>
                <a:schemeClr val="dk2"/>
              </a:solidFill>
              <a:latin typeface="Arial"/>
              <a:ea typeface="Arial"/>
              <a:cs typeface="Arial"/>
              <a:sym typeface="Arial"/>
            </a:endParaRPr>
          </a:p>
        </p:txBody>
      </p:sp>
      <p:sp>
        <p:nvSpPr>
          <p:cNvPr id="115" name="Google Shape;115;p4"/>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9 noviembre</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sp>
        <p:nvSpPr>
          <p:cNvPr id="116" name="Google Shape;116;p4"/>
          <p:cNvSpPr/>
          <p:nvPr/>
        </p:nvSpPr>
        <p:spPr>
          <a:xfrm>
            <a:off x="7535200" y="2599925"/>
            <a:ext cx="1545300" cy="41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High modularity defined by</a:t>
            </a:r>
            <a:br>
              <a:rPr lang="en" sz="600" b="0" i="0" u="none" strike="noStrike" cap="none">
                <a:solidFill>
                  <a:srgbClr val="000000"/>
                </a:solidFill>
                <a:latin typeface="Arial"/>
                <a:ea typeface="Arial"/>
                <a:cs typeface="Arial"/>
                <a:sym typeface="Arial"/>
              </a:rPr>
            </a:br>
            <a:r>
              <a:rPr lang="en" sz="600" b="0" i="0" u="none" strike="noStrike" cap="none">
                <a:solidFill>
                  <a:srgbClr val="000000"/>
                </a:solidFill>
                <a:latin typeface="Arial"/>
                <a:ea typeface="Arial"/>
                <a:cs typeface="Arial"/>
                <a:sym typeface="Arial"/>
              </a:rPr>
              <a:t>modularity &gt;0.55 and </a:t>
            </a:r>
            <a:endParaRPr sz="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nr. of nodes in network at least 20% </a:t>
            </a:r>
            <a:br>
              <a:rPr lang="en" sz="600" b="0" i="0" u="none" strike="noStrike" cap="none">
                <a:solidFill>
                  <a:srgbClr val="000000"/>
                </a:solidFill>
                <a:latin typeface="Arial"/>
                <a:ea typeface="Arial"/>
                <a:cs typeface="Arial"/>
                <a:sym typeface="Arial"/>
              </a:rPr>
            </a:br>
            <a:r>
              <a:rPr lang="en" sz="600" b="0" i="0" u="none" strike="noStrike" cap="none">
                <a:solidFill>
                  <a:srgbClr val="000000"/>
                </a:solidFill>
                <a:latin typeface="Arial"/>
                <a:ea typeface="Arial"/>
                <a:cs typeface="Arial"/>
                <a:sym typeface="Arial"/>
              </a:rPr>
              <a:t>of maximum network size    </a:t>
            </a:r>
            <a:endParaRPr sz="6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9" name="Picture 8">
            <a:extLst>
              <a:ext uri="{FF2B5EF4-FFF2-40B4-BE49-F238E27FC236}">
                <a16:creationId xmlns:a16="http://schemas.microsoft.com/office/drawing/2014/main" id="{B193AF23-BAB4-FD55-1262-442E990EB7C3}"/>
              </a:ext>
            </a:extLst>
          </p:cNvPr>
          <p:cNvPicPr>
            <a:picLocks noChangeAspect="1"/>
          </p:cNvPicPr>
          <p:nvPr/>
        </p:nvPicPr>
        <p:blipFill>
          <a:blip r:embed="rId3"/>
          <a:stretch>
            <a:fillRect/>
          </a:stretch>
        </p:blipFill>
        <p:spPr>
          <a:xfrm>
            <a:off x="4895188" y="3160722"/>
            <a:ext cx="4251960" cy="1827373"/>
          </a:xfrm>
          <a:prstGeom prst="rect">
            <a:avLst/>
          </a:prstGeom>
        </p:spPr>
      </p:pic>
      <p:sp>
        <p:nvSpPr>
          <p:cNvPr id="304" name="Google Shape;304;g2f09a513992_0_81"/>
          <p:cNvSpPr txBox="1"/>
          <p:nvPr/>
        </p:nvSpPr>
        <p:spPr>
          <a:xfrm>
            <a:off x="415114" y="22926"/>
            <a:ext cx="6845100" cy="8007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US" sz="1050" dirty="0" err="1">
                <a:solidFill>
                  <a:schemeClr val="dk2"/>
                </a:solidFill>
              </a:rPr>
              <a:t>Pagerank</a:t>
            </a:r>
            <a:r>
              <a:rPr lang="en-US" sz="1050" dirty="0">
                <a:solidFill>
                  <a:schemeClr val="dk2"/>
                </a:solidFill>
              </a:rPr>
              <a:t> of</a:t>
            </a:r>
            <a:r>
              <a:rPr lang="en-US" sz="1050" b="0" i="0" u="none" strike="noStrike" cap="none" dirty="0">
                <a:solidFill>
                  <a:schemeClr val="dk2"/>
                </a:solidFill>
                <a:latin typeface="Arial"/>
                <a:ea typeface="Arial"/>
                <a:cs typeface="Arial"/>
                <a:sym typeface="Arial"/>
              </a:rPr>
              <a:t> the top </a:t>
            </a:r>
            <a:r>
              <a:rPr lang="en-US" sz="1050" dirty="0">
                <a:solidFill>
                  <a:schemeClr val="dk2"/>
                </a:solidFill>
              </a:rPr>
              <a:t>5 most frequent</a:t>
            </a:r>
            <a:r>
              <a:rPr lang="en-US" sz="1050" b="0" i="0" u="none" strike="noStrike" cap="none" dirty="0">
                <a:solidFill>
                  <a:schemeClr val="dk2"/>
                </a:solidFill>
                <a:latin typeface="Arial"/>
                <a:ea typeface="Arial"/>
                <a:cs typeface="Arial"/>
                <a:sym typeface="Arial"/>
              </a:rPr>
              <a:t> nodes in the network with highest </a:t>
            </a:r>
            <a:r>
              <a:rPr lang="en-US" sz="1050" b="0" i="0" u="none" strike="noStrike" cap="none" dirty="0" err="1">
                <a:solidFill>
                  <a:schemeClr val="dk2"/>
                </a:solidFill>
                <a:latin typeface="Arial"/>
                <a:ea typeface="Arial"/>
                <a:cs typeface="Arial"/>
                <a:sym typeface="Arial"/>
              </a:rPr>
              <a:t>nestedness</a:t>
            </a:r>
            <a:endParaRPr lang="en-US" sz="1050" b="0" i="0" u="none" strike="noStrike" cap="none" dirty="0">
              <a:solidFill>
                <a:schemeClr val="dk2"/>
              </a:solidFill>
              <a:latin typeface="Arial"/>
              <a:ea typeface="Arial"/>
              <a:cs typeface="Arial"/>
              <a:sym typeface="Arial"/>
            </a:endParaRPr>
          </a:p>
        </p:txBody>
      </p:sp>
      <p:sp>
        <p:nvSpPr>
          <p:cNvPr id="2" name="Google Shape;304;g2f09a513992_0_81">
            <a:extLst>
              <a:ext uri="{FF2B5EF4-FFF2-40B4-BE49-F238E27FC236}">
                <a16:creationId xmlns:a16="http://schemas.microsoft.com/office/drawing/2014/main" id="{9A70534E-A947-3817-F6CE-228648C84C22}"/>
              </a:ext>
            </a:extLst>
          </p:cNvPr>
          <p:cNvSpPr txBox="1"/>
          <p:nvPr/>
        </p:nvSpPr>
        <p:spPr>
          <a:xfrm>
            <a:off x="1580488" y="2443549"/>
            <a:ext cx="6845100" cy="8007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US" sz="1050" dirty="0" err="1">
                <a:solidFill>
                  <a:schemeClr val="dk2"/>
                </a:solidFill>
              </a:rPr>
              <a:t>Pagerank</a:t>
            </a:r>
            <a:r>
              <a:rPr lang="en-US" sz="1050" dirty="0">
                <a:solidFill>
                  <a:schemeClr val="dk2"/>
                </a:solidFill>
              </a:rPr>
              <a:t> of</a:t>
            </a:r>
            <a:r>
              <a:rPr lang="en-US" sz="1050" b="0" i="0" u="none" strike="noStrike" cap="none" dirty="0">
                <a:solidFill>
                  <a:schemeClr val="dk2"/>
                </a:solidFill>
                <a:latin typeface="Arial"/>
                <a:ea typeface="Arial"/>
                <a:cs typeface="Arial"/>
                <a:sym typeface="Arial"/>
              </a:rPr>
              <a:t> the top </a:t>
            </a:r>
            <a:r>
              <a:rPr lang="en-US" sz="1050" dirty="0">
                <a:solidFill>
                  <a:schemeClr val="dk2"/>
                </a:solidFill>
              </a:rPr>
              <a:t>5 most frequent</a:t>
            </a:r>
            <a:r>
              <a:rPr lang="en-US" sz="1050" b="0" i="0" u="none" strike="noStrike" cap="none" dirty="0">
                <a:solidFill>
                  <a:schemeClr val="dk2"/>
                </a:solidFill>
                <a:latin typeface="Arial"/>
                <a:ea typeface="Arial"/>
                <a:cs typeface="Arial"/>
                <a:sym typeface="Arial"/>
              </a:rPr>
              <a:t> nodes in the network with highest </a:t>
            </a:r>
            <a:r>
              <a:rPr lang="en-US" sz="1050" b="0" i="0" u="none" strike="noStrike" cap="none" dirty="0" err="1">
                <a:solidFill>
                  <a:schemeClr val="dk2"/>
                </a:solidFill>
                <a:latin typeface="Arial"/>
                <a:ea typeface="Arial"/>
                <a:cs typeface="Arial"/>
                <a:sym typeface="Arial"/>
              </a:rPr>
              <a:t>nestedness</a:t>
            </a:r>
            <a:endParaRPr lang="en-US" sz="1050" b="0" i="0" u="none" strike="noStrike" cap="none" dirty="0">
              <a:solidFill>
                <a:schemeClr val="dk2"/>
              </a:solidFill>
              <a:latin typeface="Arial"/>
              <a:ea typeface="Arial"/>
              <a:cs typeface="Arial"/>
              <a:sym typeface="Arial"/>
            </a:endParaRPr>
          </a:p>
        </p:txBody>
      </p:sp>
      <p:sp>
        <p:nvSpPr>
          <p:cNvPr id="302" name="Google Shape;302;g2f09a513992_0_81"/>
          <p:cNvSpPr txBox="1"/>
          <p:nvPr/>
        </p:nvSpPr>
        <p:spPr>
          <a:xfrm>
            <a:off x="-55880" y="2397597"/>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dirty="0">
                <a:solidFill>
                  <a:srgbClr val="666666"/>
                </a:solidFill>
                <a:highlight>
                  <a:srgbClr val="666666"/>
                </a:highlight>
                <a:latin typeface="Arial"/>
                <a:ea typeface="Arial"/>
                <a:cs typeface="Arial"/>
                <a:sym typeface="Arial"/>
              </a:rPr>
              <a:t>_</a:t>
            </a:r>
            <a:r>
              <a:rPr lang="en" sz="1800" b="1" i="0" u="none" strike="noStrike" cap="none" dirty="0">
                <a:solidFill>
                  <a:schemeClr val="lt1"/>
                </a:solidFill>
                <a:highlight>
                  <a:srgbClr val="666666"/>
                </a:highlight>
                <a:latin typeface="Arial"/>
                <a:ea typeface="Arial"/>
                <a:cs typeface="Arial"/>
                <a:sym typeface="Arial"/>
              </a:rPr>
              <a:t>No al tarifazo</a:t>
            </a:r>
            <a:r>
              <a:rPr lang="en" sz="1800" b="1" i="0" u="none" strike="noStrike" cap="none" dirty="0">
                <a:solidFill>
                  <a:srgbClr val="666666"/>
                </a:solidFill>
                <a:highlight>
                  <a:srgbClr val="666666"/>
                </a:highlight>
                <a:latin typeface="Arial"/>
                <a:ea typeface="Arial"/>
                <a:cs typeface="Arial"/>
                <a:sym typeface="Arial"/>
              </a:rPr>
              <a:t>_</a:t>
            </a:r>
            <a:r>
              <a:rPr lang="en" sz="1800" b="1" i="0" u="none" strike="noStrike" cap="none" dirty="0">
                <a:solidFill>
                  <a:schemeClr val="lt1"/>
                </a:solidFill>
                <a:highlight>
                  <a:srgbClr val="666666"/>
                </a:highlight>
                <a:latin typeface="Arial"/>
                <a:ea typeface="Arial"/>
                <a:cs typeface="Arial"/>
                <a:sym typeface="Arial"/>
              </a:rPr>
              <a:t>   </a:t>
            </a:r>
            <a:endParaRPr sz="1800" b="1" i="0" u="none" strike="noStrike" cap="none" dirty="0">
              <a:solidFill>
                <a:schemeClr val="lt1"/>
              </a:solidFill>
              <a:highlight>
                <a:srgbClr val="666666"/>
              </a:highlight>
              <a:latin typeface="Arial"/>
              <a:ea typeface="Arial"/>
              <a:cs typeface="Arial"/>
              <a:sym typeface="Arial"/>
            </a:endParaRPr>
          </a:p>
        </p:txBody>
      </p:sp>
      <p:sp>
        <p:nvSpPr>
          <p:cNvPr id="303" name="Google Shape;303;g2f09a513992_0_81"/>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9n</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pic>
        <p:nvPicPr>
          <p:cNvPr id="5" name="Picture 4">
            <a:extLst>
              <a:ext uri="{FF2B5EF4-FFF2-40B4-BE49-F238E27FC236}">
                <a16:creationId xmlns:a16="http://schemas.microsoft.com/office/drawing/2014/main" id="{36AFC57C-76C6-8D57-9BE0-DDEB2B68D794}"/>
              </a:ext>
            </a:extLst>
          </p:cNvPr>
          <p:cNvPicPr>
            <a:picLocks noChangeAspect="1"/>
          </p:cNvPicPr>
          <p:nvPr/>
        </p:nvPicPr>
        <p:blipFill>
          <a:blip r:embed="rId4"/>
          <a:stretch>
            <a:fillRect/>
          </a:stretch>
        </p:blipFill>
        <p:spPr>
          <a:xfrm>
            <a:off x="-2185" y="2979971"/>
            <a:ext cx="5440680" cy="1716091"/>
          </a:xfrm>
          <a:prstGeom prst="rect">
            <a:avLst/>
          </a:prstGeom>
        </p:spPr>
      </p:pic>
      <p:pic>
        <p:nvPicPr>
          <p:cNvPr id="12" name="Picture 11">
            <a:extLst>
              <a:ext uri="{FF2B5EF4-FFF2-40B4-BE49-F238E27FC236}">
                <a16:creationId xmlns:a16="http://schemas.microsoft.com/office/drawing/2014/main" id="{900C1999-7A4A-53E5-37DD-C83CBBEB7D57}"/>
              </a:ext>
            </a:extLst>
          </p:cNvPr>
          <p:cNvPicPr>
            <a:picLocks noChangeAspect="1"/>
          </p:cNvPicPr>
          <p:nvPr/>
        </p:nvPicPr>
        <p:blipFill>
          <a:blip r:embed="rId5"/>
          <a:stretch>
            <a:fillRect/>
          </a:stretch>
        </p:blipFill>
        <p:spPr>
          <a:xfrm>
            <a:off x="4889620" y="766021"/>
            <a:ext cx="4251960" cy="1788721"/>
          </a:xfrm>
          <a:prstGeom prst="rect">
            <a:avLst/>
          </a:prstGeom>
        </p:spPr>
      </p:pic>
      <p:pic>
        <p:nvPicPr>
          <p:cNvPr id="14" name="Picture 13">
            <a:extLst>
              <a:ext uri="{FF2B5EF4-FFF2-40B4-BE49-F238E27FC236}">
                <a16:creationId xmlns:a16="http://schemas.microsoft.com/office/drawing/2014/main" id="{D10D93A2-6B47-3C38-C76C-BF2793759E9A}"/>
              </a:ext>
            </a:extLst>
          </p:cNvPr>
          <p:cNvPicPr>
            <a:picLocks noChangeAspect="1"/>
          </p:cNvPicPr>
          <p:nvPr/>
        </p:nvPicPr>
        <p:blipFill>
          <a:blip r:embed="rId6"/>
          <a:stretch>
            <a:fillRect/>
          </a:stretch>
        </p:blipFill>
        <p:spPr>
          <a:xfrm>
            <a:off x="0" y="340792"/>
            <a:ext cx="5440680" cy="1720639"/>
          </a:xfrm>
          <a:prstGeom prst="rect">
            <a:avLst/>
          </a:prstGeom>
        </p:spPr>
      </p:pic>
    </p:spTree>
    <p:extLst>
      <p:ext uri="{BB962C8B-B14F-4D97-AF65-F5344CB8AC3E}">
        <p14:creationId xmlns:p14="http://schemas.microsoft.com/office/powerpoint/2010/main" val="1738610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9F3F5-F066-D073-441B-DF78CB0BD2B0}"/>
              </a:ext>
            </a:extLst>
          </p:cNvPr>
          <p:cNvSpPr>
            <a:spLocks noGrp="1"/>
          </p:cNvSpPr>
          <p:nvPr>
            <p:ph type="ctrTitle"/>
          </p:nvPr>
        </p:nvSpPr>
        <p:spPr/>
        <p:txBody>
          <a:bodyPr/>
          <a:lstStyle/>
          <a:p>
            <a:r>
              <a:rPr lang="en-US" dirty="0"/>
              <a:t>Main K-core</a:t>
            </a:r>
          </a:p>
        </p:txBody>
      </p:sp>
      <p:sp>
        <p:nvSpPr>
          <p:cNvPr id="3" name="Subtitle 2">
            <a:extLst>
              <a:ext uri="{FF2B5EF4-FFF2-40B4-BE49-F238E27FC236}">
                <a16:creationId xmlns:a16="http://schemas.microsoft.com/office/drawing/2014/main" id="{AEFDBA5A-AD24-43F2-68E3-FF3184316C33}"/>
              </a:ext>
            </a:extLst>
          </p:cNvPr>
          <p:cNvSpPr>
            <a:spLocks noGrp="1"/>
          </p:cNvSpPr>
          <p:nvPr>
            <p:ph type="subTitle" idx="1"/>
          </p:nvPr>
        </p:nvSpPr>
        <p:spPr/>
        <p:txBody>
          <a:bodyPr>
            <a:normAutofit fontScale="55000" lnSpcReduction="20000"/>
          </a:bodyPr>
          <a:lstStyle/>
          <a:p>
            <a:r>
              <a:rPr lang="en-US" dirty="0"/>
              <a:t>Size, edge and node connectivity</a:t>
            </a:r>
          </a:p>
          <a:p>
            <a:endParaRPr lang="en-US" dirty="0"/>
          </a:p>
          <a:p>
            <a:r>
              <a:rPr lang="en-US" dirty="0"/>
              <a:t>(</a:t>
            </a:r>
            <a:r>
              <a:rPr lang="en-US" dirty="0" err="1"/>
              <a:t>por</a:t>
            </a:r>
            <a:r>
              <a:rPr lang="en-US" dirty="0"/>
              <a:t> </a:t>
            </a:r>
            <a:r>
              <a:rPr lang="en-US" dirty="0" err="1"/>
              <a:t>terminar</a:t>
            </a:r>
            <a:r>
              <a:rPr lang="en-US" dirty="0"/>
              <a:t>)</a:t>
            </a:r>
          </a:p>
        </p:txBody>
      </p:sp>
    </p:spTree>
    <p:extLst>
      <p:ext uri="{BB962C8B-B14F-4D97-AF65-F5344CB8AC3E}">
        <p14:creationId xmlns:p14="http://schemas.microsoft.com/office/powerpoint/2010/main" val="77711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44;g2f09a513992_0_116">
            <a:extLst>
              <a:ext uri="{FF2B5EF4-FFF2-40B4-BE49-F238E27FC236}">
                <a16:creationId xmlns:a16="http://schemas.microsoft.com/office/drawing/2014/main" id="{4CC2A737-4023-2C6E-C80E-E6E1B3FBAEDF}"/>
              </a:ext>
            </a:extLst>
          </p:cNvPr>
          <p:cNvSpPr txBox="1"/>
          <p:nvPr/>
        </p:nvSpPr>
        <p:spPr>
          <a:xfrm>
            <a:off x="415124" y="22926"/>
            <a:ext cx="6024300" cy="4002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dirty="0">
                <a:solidFill>
                  <a:schemeClr val="dk2"/>
                </a:solidFill>
              </a:rPr>
              <a:t>Nr. of nodes and node connectivity in main k-core</a:t>
            </a:r>
            <a:endParaRPr sz="1050" b="0" i="0" u="none" strike="noStrike" cap="none" dirty="0">
              <a:solidFill>
                <a:schemeClr val="dk2"/>
              </a:solidFill>
              <a:latin typeface="Arial"/>
              <a:ea typeface="Arial"/>
              <a:cs typeface="Arial"/>
              <a:sym typeface="Arial"/>
            </a:endParaRPr>
          </a:p>
        </p:txBody>
      </p:sp>
      <p:pic>
        <p:nvPicPr>
          <p:cNvPr id="8" name="Picture 7">
            <a:extLst>
              <a:ext uri="{FF2B5EF4-FFF2-40B4-BE49-F238E27FC236}">
                <a16:creationId xmlns:a16="http://schemas.microsoft.com/office/drawing/2014/main" id="{D24CFEAD-9704-473A-4B21-4692EB0D4283}"/>
              </a:ext>
            </a:extLst>
          </p:cNvPr>
          <p:cNvPicPr>
            <a:picLocks noChangeAspect="1"/>
          </p:cNvPicPr>
          <p:nvPr/>
        </p:nvPicPr>
        <p:blipFill>
          <a:blip r:embed="rId2"/>
          <a:stretch>
            <a:fillRect/>
          </a:stretch>
        </p:blipFill>
        <p:spPr>
          <a:xfrm>
            <a:off x="1442300" y="605810"/>
            <a:ext cx="6711696" cy="4492388"/>
          </a:xfrm>
          <a:prstGeom prst="rect">
            <a:avLst/>
          </a:prstGeom>
        </p:spPr>
      </p:pic>
    </p:spTree>
    <p:extLst>
      <p:ext uri="{BB962C8B-B14F-4D97-AF65-F5344CB8AC3E}">
        <p14:creationId xmlns:p14="http://schemas.microsoft.com/office/powerpoint/2010/main" val="895075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44;g2f09a513992_0_116">
            <a:extLst>
              <a:ext uri="{FF2B5EF4-FFF2-40B4-BE49-F238E27FC236}">
                <a16:creationId xmlns:a16="http://schemas.microsoft.com/office/drawing/2014/main" id="{4CC2A737-4023-2C6E-C80E-E6E1B3FBAEDF}"/>
              </a:ext>
            </a:extLst>
          </p:cNvPr>
          <p:cNvSpPr txBox="1"/>
          <p:nvPr/>
        </p:nvSpPr>
        <p:spPr>
          <a:xfrm>
            <a:off x="415124" y="22926"/>
            <a:ext cx="6024300" cy="4002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dirty="0">
                <a:solidFill>
                  <a:schemeClr val="dk2"/>
                </a:solidFill>
              </a:rPr>
              <a:t>Nr. of edges and edge connectivity in main k-core</a:t>
            </a:r>
            <a:endParaRPr sz="1050" b="0" i="0" u="none" strike="noStrike" cap="none" dirty="0">
              <a:solidFill>
                <a:schemeClr val="dk2"/>
              </a:solidFill>
              <a:latin typeface="Arial"/>
              <a:ea typeface="Arial"/>
              <a:cs typeface="Arial"/>
              <a:sym typeface="Arial"/>
            </a:endParaRPr>
          </a:p>
        </p:txBody>
      </p:sp>
      <p:pic>
        <p:nvPicPr>
          <p:cNvPr id="3" name="Picture 2">
            <a:extLst>
              <a:ext uri="{FF2B5EF4-FFF2-40B4-BE49-F238E27FC236}">
                <a16:creationId xmlns:a16="http://schemas.microsoft.com/office/drawing/2014/main" id="{FD16BA67-D47D-08EC-30D9-E7B49073AAD9}"/>
              </a:ext>
            </a:extLst>
          </p:cNvPr>
          <p:cNvPicPr>
            <a:picLocks noChangeAspect="1"/>
          </p:cNvPicPr>
          <p:nvPr/>
        </p:nvPicPr>
        <p:blipFill>
          <a:blip r:embed="rId2"/>
          <a:stretch>
            <a:fillRect/>
          </a:stretch>
        </p:blipFill>
        <p:spPr>
          <a:xfrm>
            <a:off x="1215607" y="423126"/>
            <a:ext cx="6712785" cy="4583246"/>
          </a:xfrm>
          <a:prstGeom prst="rect">
            <a:avLst/>
          </a:prstGeom>
        </p:spPr>
      </p:pic>
    </p:spTree>
    <p:extLst>
      <p:ext uri="{BB962C8B-B14F-4D97-AF65-F5344CB8AC3E}">
        <p14:creationId xmlns:p14="http://schemas.microsoft.com/office/powerpoint/2010/main" val="25868399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Google Shape;344;g2f09a513992_0_116">
            <a:extLst>
              <a:ext uri="{FF2B5EF4-FFF2-40B4-BE49-F238E27FC236}">
                <a16:creationId xmlns:a16="http://schemas.microsoft.com/office/drawing/2014/main" id="{4CC2A737-4023-2C6E-C80E-E6E1B3FBAEDF}"/>
              </a:ext>
            </a:extLst>
          </p:cNvPr>
          <p:cNvSpPr txBox="1"/>
          <p:nvPr/>
        </p:nvSpPr>
        <p:spPr>
          <a:xfrm>
            <a:off x="415124" y="22926"/>
            <a:ext cx="6024300" cy="4002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dirty="0">
                <a:solidFill>
                  <a:schemeClr val="dk2"/>
                </a:solidFill>
              </a:rPr>
              <a:t>Nr. of nodes and node connectivity in main k-core</a:t>
            </a:r>
            <a:endParaRPr sz="1050" b="0" i="0" u="none" strike="noStrike" cap="none" dirty="0">
              <a:solidFill>
                <a:schemeClr val="dk2"/>
              </a:solidFill>
              <a:latin typeface="Arial"/>
              <a:ea typeface="Arial"/>
              <a:cs typeface="Arial"/>
              <a:sym typeface="Arial"/>
            </a:endParaRPr>
          </a:p>
        </p:txBody>
      </p:sp>
      <p:pic>
        <p:nvPicPr>
          <p:cNvPr id="4" name="Picture 3">
            <a:extLst>
              <a:ext uri="{FF2B5EF4-FFF2-40B4-BE49-F238E27FC236}">
                <a16:creationId xmlns:a16="http://schemas.microsoft.com/office/drawing/2014/main" id="{88AF8082-CB3B-59C4-4D40-3A0DDD3F474A}"/>
              </a:ext>
            </a:extLst>
          </p:cNvPr>
          <p:cNvPicPr>
            <a:picLocks noChangeAspect="1"/>
          </p:cNvPicPr>
          <p:nvPr/>
        </p:nvPicPr>
        <p:blipFill>
          <a:blip r:embed="rId2"/>
          <a:stretch>
            <a:fillRect/>
          </a:stretch>
        </p:blipFill>
        <p:spPr>
          <a:xfrm>
            <a:off x="1028626" y="509047"/>
            <a:ext cx="6711696" cy="4489118"/>
          </a:xfrm>
          <a:prstGeom prst="rect">
            <a:avLst/>
          </a:prstGeom>
        </p:spPr>
      </p:pic>
    </p:spTree>
    <p:extLst>
      <p:ext uri="{BB962C8B-B14F-4D97-AF65-F5344CB8AC3E}">
        <p14:creationId xmlns:p14="http://schemas.microsoft.com/office/powerpoint/2010/main" val="1488977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Google Shape;344;g2f09a513992_0_116">
            <a:extLst>
              <a:ext uri="{FF2B5EF4-FFF2-40B4-BE49-F238E27FC236}">
                <a16:creationId xmlns:a16="http://schemas.microsoft.com/office/drawing/2014/main" id="{4CC2A737-4023-2C6E-C80E-E6E1B3FBAEDF}"/>
              </a:ext>
            </a:extLst>
          </p:cNvPr>
          <p:cNvSpPr txBox="1"/>
          <p:nvPr/>
        </p:nvSpPr>
        <p:spPr>
          <a:xfrm>
            <a:off x="415124" y="22926"/>
            <a:ext cx="6024300" cy="4002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dirty="0">
                <a:solidFill>
                  <a:schemeClr val="dk2"/>
                </a:solidFill>
              </a:rPr>
              <a:t>Nr. of edges and edge connectivity in main k-core</a:t>
            </a:r>
            <a:endParaRPr sz="1050" b="0" i="0" u="none" strike="noStrike" cap="none" dirty="0">
              <a:solidFill>
                <a:schemeClr val="dk2"/>
              </a:solidFill>
              <a:latin typeface="Arial"/>
              <a:ea typeface="Arial"/>
              <a:cs typeface="Arial"/>
              <a:sym typeface="Arial"/>
            </a:endParaRPr>
          </a:p>
        </p:txBody>
      </p:sp>
      <p:pic>
        <p:nvPicPr>
          <p:cNvPr id="7" name="Picture 6">
            <a:extLst>
              <a:ext uri="{FF2B5EF4-FFF2-40B4-BE49-F238E27FC236}">
                <a16:creationId xmlns:a16="http://schemas.microsoft.com/office/drawing/2014/main" id="{E6678237-9905-256C-C559-4665A06AFD4B}"/>
              </a:ext>
            </a:extLst>
          </p:cNvPr>
          <p:cNvPicPr>
            <a:picLocks noChangeAspect="1"/>
          </p:cNvPicPr>
          <p:nvPr/>
        </p:nvPicPr>
        <p:blipFill>
          <a:blip r:embed="rId2"/>
          <a:stretch>
            <a:fillRect/>
          </a:stretch>
        </p:blipFill>
        <p:spPr>
          <a:xfrm>
            <a:off x="764676" y="327191"/>
            <a:ext cx="6711696" cy="4489118"/>
          </a:xfrm>
          <a:prstGeom prst="rect">
            <a:avLst/>
          </a:prstGeom>
        </p:spPr>
      </p:pic>
    </p:spTree>
    <p:extLst>
      <p:ext uri="{BB962C8B-B14F-4D97-AF65-F5344CB8AC3E}">
        <p14:creationId xmlns:p14="http://schemas.microsoft.com/office/powerpoint/2010/main" val="9952095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2f09a513992_0_1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US" dirty="0"/>
              <a:t>Hashtag freq. plots &amp;</a:t>
            </a:r>
            <a:br>
              <a:rPr lang="en-US" dirty="0"/>
            </a:br>
            <a:r>
              <a:rPr lang="en-US" dirty="0"/>
              <a:t>Cluster-size distribution</a:t>
            </a:r>
          </a:p>
        </p:txBody>
      </p:sp>
      <p:sp>
        <p:nvSpPr>
          <p:cNvPr id="338" name="Google Shape;338;g2f09a513992_0_11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457200" lvl="0" indent="-342900" algn="ctr" rtl="0">
              <a:lnSpc>
                <a:spcPct val="100000"/>
              </a:lnSpc>
              <a:spcBef>
                <a:spcPts val="0"/>
              </a:spcBef>
              <a:spcAft>
                <a:spcPts val="0"/>
              </a:spcAft>
              <a:buSzPts val="3027"/>
              <a:buNone/>
            </a:pPr>
            <a:r>
              <a:rPr lang="en-US" sz="2300" dirty="0"/>
              <a:t>For point of high </a:t>
            </a:r>
            <a:r>
              <a:rPr lang="en-US" sz="2300" dirty="0" err="1"/>
              <a:t>nestedness</a:t>
            </a:r>
            <a:endParaRPr lang="en-US" sz="2300" dirty="0"/>
          </a:p>
        </p:txBody>
      </p:sp>
      <p:sp>
        <p:nvSpPr>
          <p:cNvPr id="3" name="TextBox 2">
            <a:extLst>
              <a:ext uri="{FF2B5EF4-FFF2-40B4-BE49-F238E27FC236}">
                <a16:creationId xmlns:a16="http://schemas.microsoft.com/office/drawing/2014/main" id="{CE6D769C-12CC-45AC-C06A-98861F41BEE9}"/>
              </a:ext>
            </a:extLst>
          </p:cNvPr>
          <p:cNvSpPr txBox="1"/>
          <p:nvPr/>
        </p:nvSpPr>
        <p:spPr>
          <a:xfrm>
            <a:off x="2286000" y="2417862"/>
            <a:ext cx="4572000" cy="307777"/>
          </a:xfrm>
          <a:prstGeom prst="rect">
            <a:avLst/>
          </a:prstGeom>
          <a:noFill/>
        </p:spPr>
        <p:txBody>
          <a:bodyPr wrap="square">
            <a:spAutoFit/>
          </a:bodyPr>
          <a:lstStyle/>
          <a:p>
            <a:r>
              <a:rPr lang="en-US" b="0" dirty="0">
                <a:effectLst/>
              </a:rPr>
              <a:t> </a:t>
            </a:r>
            <a:endParaRPr lang="en-US" dirty="0"/>
          </a:p>
        </p:txBody>
      </p:sp>
    </p:spTree>
    <p:extLst>
      <p:ext uri="{BB962C8B-B14F-4D97-AF65-F5344CB8AC3E}">
        <p14:creationId xmlns:p14="http://schemas.microsoft.com/office/powerpoint/2010/main" val="23520421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EB642A-4EF6-6C71-1524-F2A1B9E2F846}"/>
              </a:ext>
            </a:extLst>
          </p:cNvPr>
          <p:cNvPicPr>
            <a:picLocks noChangeAspect="1"/>
          </p:cNvPicPr>
          <p:nvPr/>
        </p:nvPicPr>
        <p:blipFill>
          <a:blip r:embed="rId2"/>
          <a:stretch>
            <a:fillRect/>
          </a:stretch>
        </p:blipFill>
        <p:spPr>
          <a:xfrm>
            <a:off x="700232" y="301934"/>
            <a:ext cx="3749040" cy="2406034"/>
          </a:xfrm>
          <a:prstGeom prst="rect">
            <a:avLst/>
          </a:prstGeom>
        </p:spPr>
      </p:pic>
      <p:pic>
        <p:nvPicPr>
          <p:cNvPr id="7" name="Picture 6">
            <a:extLst>
              <a:ext uri="{FF2B5EF4-FFF2-40B4-BE49-F238E27FC236}">
                <a16:creationId xmlns:a16="http://schemas.microsoft.com/office/drawing/2014/main" id="{664D6E66-157D-133B-ADCC-A6D9F2550E35}"/>
              </a:ext>
            </a:extLst>
          </p:cNvPr>
          <p:cNvPicPr>
            <a:picLocks noChangeAspect="1"/>
          </p:cNvPicPr>
          <p:nvPr/>
        </p:nvPicPr>
        <p:blipFill>
          <a:blip r:embed="rId3"/>
          <a:stretch>
            <a:fillRect/>
          </a:stretch>
        </p:blipFill>
        <p:spPr>
          <a:xfrm>
            <a:off x="5177116" y="288058"/>
            <a:ext cx="3749040" cy="2406034"/>
          </a:xfrm>
          <a:prstGeom prst="rect">
            <a:avLst/>
          </a:prstGeom>
        </p:spPr>
      </p:pic>
      <p:sp>
        <p:nvSpPr>
          <p:cNvPr id="8" name="Google Shape;344;g2f09a513992_0_116">
            <a:extLst>
              <a:ext uri="{FF2B5EF4-FFF2-40B4-BE49-F238E27FC236}">
                <a16:creationId xmlns:a16="http://schemas.microsoft.com/office/drawing/2014/main" id="{5CDF3467-7BC6-5DC6-A412-DF1ED8B9A30B}"/>
              </a:ext>
            </a:extLst>
          </p:cNvPr>
          <p:cNvSpPr txBox="1"/>
          <p:nvPr/>
        </p:nvSpPr>
        <p:spPr>
          <a:xfrm>
            <a:off x="415124" y="22926"/>
            <a:ext cx="6024300" cy="4002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dirty="0">
                <a:solidFill>
                  <a:schemeClr val="dk2"/>
                </a:solidFill>
              </a:rPr>
              <a:t>Hashtag frequency plots (top) and Cluster-size distribution in </a:t>
            </a:r>
            <a:r>
              <a:rPr lang="en" sz="1050" b="0" i="0" u="none" strike="noStrike" cap="none" dirty="0">
                <a:solidFill>
                  <a:schemeClr val="dk2"/>
                </a:solidFill>
                <a:latin typeface="Arial"/>
                <a:ea typeface="Arial"/>
                <a:cs typeface="Arial"/>
                <a:sym typeface="Arial"/>
              </a:rPr>
              <a:t>highest nestedness hour</a:t>
            </a:r>
            <a:endParaRPr sz="1050" b="0" i="0" u="none" strike="noStrike" cap="none" dirty="0">
              <a:solidFill>
                <a:schemeClr val="dk2"/>
              </a:solidFill>
              <a:latin typeface="Arial"/>
              <a:ea typeface="Arial"/>
              <a:cs typeface="Arial"/>
              <a:sym typeface="Arial"/>
            </a:endParaRPr>
          </a:p>
        </p:txBody>
      </p:sp>
      <p:pic>
        <p:nvPicPr>
          <p:cNvPr id="14" name="Picture 13">
            <a:extLst>
              <a:ext uri="{FF2B5EF4-FFF2-40B4-BE49-F238E27FC236}">
                <a16:creationId xmlns:a16="http://schemas.microsoft.com/office/drawing/2014/main" id="{656FEEC3-61D4-E1C1-B415-1E9843B75D1E}"/>
              </a:ext>
            </a:extLst>
          </p:cNvPr>
          <p:cNvPicPr>
            <a:picLocks noChangeAspect="1"/>
          </p:cNvPicPr>
          <p:nvPr/>
        </p:nvPicPr>
        <p:blipFill>
          <a:blip r:embed="rId4"/>
          <a:stretch>
            <a:fillRect/>
          </a:stretch>
        </p:blipFill>
        <p:spPr>
          <a:xfrm>
            <a:off x="700232" y="2707968"/>
            <a:ext cx="3749040" cy="2406035"/>
          </a:xfrm>
          <a:prstGeom prst="rect">
            <a:avLst/>
          </a:prstGeom>
        </p:spPr>
      </p:pic>
      <p:pic>
        <p:nvPicPr>
          <p:cNvPr id="18" name="Picture 17">
            <a:extLst>
              <a:ext uri="{FF2B5EF4-FFF2-40B4-BE49-F238E27FC236}">
                <a16:creationId xmlns:a16="http://schemas.microsoft.com/office/drawing/2014/main" id="{AD11F67C-C0FB-98A5-BE14-26E719B5CB05}"/>
              </a:ext>
            </a:extLst>
          </p:cNvPr>
          <p:cNvPicPr>
            <a:picLocks noChangeAspect="1"/>
          </p:cNvPicPr>
          <p:nvPr/>
        </p:nvPicPr>
        <p:blipFill>
          <a:blip r:embed="rId5"/>
          <a:stretch>
            <a:fillRect/>
          </a:stretch>
        </p:blipFill>
        <p:spPr>
          <a:xfrm>
            <a:off x="5177116" y="2737465"/>
            <a:ext cx="3749040" cy="2406035"/>
          </a:xfrm>
          <a:prstGeom prst="rect">
            <a:avLst/>
          </a:prstGeom>
        </p:spPr>
      </p:pic>
    </p:spTree>
    <p:extLst>
      <p:ext uri="{BB962C8B-B14F-4D97-AF65-F5344CB8AC3E}">
        <p14:creationId xmlns:p14="http://schemas.microsoft.com/office/powerpoint/2010/main" val="2007032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EB642A-4EF6-6C71-1524-F2A1B9E2F846}"/>
              </a:ext>
            </a:extLst>
          </p:cNvPr>
          <p:cNvPicPr>
            <a:picLocks noChangeAspect="1"/>
          </p:cNvPicPr>
          <p:nvPr/>
        </p:nvPicPr>
        <p:blipFill>
          <a:blip r:embed="rId2"/>
          <a:stretch>
            <a:fillRect/>
          </a:stretch>
        </p:blipFill>
        <p:spPr>
          <a:xfrm>
            <a:off x="700232" y="301934"/>
            <a:ext cx="3749040" cy="2406034"/>
          </a:xfrm>
          <a:prstGeom prst="rect">
            <a:avLst/>
          </a:prstGeom>
        </p:spPr>
      </p:pic>
      <p:pic>
        <p:nvPicPr>
          <p:cNvPr id="7" name="Picture 6">
            <a:extLst>
              <a:ext uri="{FF2B5EF4-FFF2-40B4-BE49-F238E27FC236}">
                <a16:creationId xmlns:a16="http://schemas.microsoft.com/office/drawing/2014/main" id="{664D6E66-157D-133B-ADCC-A6D9F2550E35}"/>
              </a:ext>
            </a:extLst>
          </p:cNvPr>
          <p:cNvPicPr>
            <a:picLocks noChangeAspect="1"/>
          </p:cNvPicPr>
          <p:nvPr/>
        </p:nvPicPr>
        <p:blipFill>
          <a:blip r:embed="rId3"/>
          <a:stretch>
            <a:fillRect/>
          </a:stretch>
        </p:blipFill>
        <p:spPr>
          <a:xfrm>
            <a:off x="5177116" y="288058"/>
            <a:ext cx="3749040" cy="2406034"/>
          </a:xfrm>
          <a:prstGeom prst="rect">
            <a:avLst/>
          </a:prstGeom>
        </p:spPr>
      </p:pic>
      <p:sp>
        <p:nvSpPr>
          <p:cNvPr id="8" name="Google Shape;344;g2f09a513992_0_116">
            <a:extLst>
              <a:ext uri="{FF2B5EF4-FFF2-40B4-BE49-F238E27FC236}">
                <a16:creationId xmlns:a16="http://schemas.microsoft.com/office/drawing/2014/main" id="{5CDF3467-7BC6-5DC6-A412-DF1ED8B9A30B}"/>
              </a:ext>
            </a:extLst>
          </p:cNvPr>
          <p:cNvSpPr txBox="1"/>
          <p:nvPr/>
        </p:nvSpPr>
        <p:spPr>
          <a:xfrm>
            <a:off x="415124" y="22926"/>
            <a:ext cx="8292458" cy="4002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dirty="0">
                <a:solidFill>
                  <a:schemeClr val="dk2"/>
                </a:solidFill>
              </a:rPr>
              <a:t>Hashtag frequency plots (top) and Cluster-size distribution (</a:t>
            </a:r>
            <a:r>
              <a:rPr lang="en" sz="1050" b="1" dirty="0">
                <a:solidFill>
                  <a:schemeClr val="dk2"/>
                </a:solidFill>
              </a:rPr>
              <a:t>after removing nodes with freq &lt; 2</a:t>
            </a:r>
            <a:r>
              <a:rPr lang="en" sz="1050" dirty="0">
                <a:solidFill>
                  <a:schemeClr val="dk2"/>
                </a:solidFill>
              </a:rPr>
              <a:t>) in </a:t>
            </a:r>
            <a:r>
              <a:rPr lang="en" sz="1050" b="0" i="0" u="none" strike="noStrike" cap="none" dirty="0">
                <a:solidFill>
                  <a:schemeClr val="dk2"/>
                </a:solidFill>
                <a:latin typeface="Arial"/>
                <a:ea typeface="Arial"/>
                <a:cs typeface="Arial"/>
                <a:sym typeface="Arial"/>
              </a:rPr>
              <a:t>highest nestedness hour</a:t>
            </a:r>
            <a:endParaRPr sz="1050" b="0" i="0" u="none" strike="noStrike" cap="none" dirty="0">
              <a:solidFill>
                <a:schemeClr val="dk2"/>
              </a:solidFill>
              <a:latin typeface="Arial"/>
              <a:ea typeface="Arial"/>
              <a:cs typeface="Arial"/>
              <a:sym typeface="Arial"/>
            </a:endParaRPr>
          </a:p>
        </p:txBody>
      </p:sp>
      <p:pic>
        <p:nvPicPr>
          <p:cNvPr id="6" name="Picture 5">
            <a:extLst>
              <a:ext uri="{FF2B5EF4-FFF2-40B4-BE49-F238E27FC236}">
                <a16:creationId xmlns:a16="http://schemas.microsoft.com/office/drawing/2014/main" id="{DA69BC41-2C98-C0A4-0E07-F6F83812BA93}"/>
              </a:ext>
            </a:extLst>
          </p:cNvPr>
          <p:cNvPicPr>
            <a:picLocks noChangeAspect="1"/>
          </p:cNvPicPr>
          <p:nvPr/>
        </p:nvPicPr>
        <p:blipFill>
          <a:blip r:embed="rId4"/>
          <a:stretch>
            <a:fillRect/>
          </a:stretch>
        </p:blipFill>
        <p:spPr>
          <a:xfrm>
            <a:off x="704088" y="2706624"/>
            <a:ext cx="3749040" cy="2406035"/>
          </a:xfrm>
          <a:prstGeom prst="rect">
            <a:avLst/>
          </a:prstGeom>
        </p:spPr>
      </p:pic>
      <p:pic>
        <p:nvPicPr>
          <p:cNvPr id="10" name="Picture 9">
            <a:extLst>
              <a:ext uri="{FF2B5EF4-FFF2-40B4-BE49-F238E27FC236}">
                <a16:creationId xmlns:a16="http://schemas.microsoft.com/office/drawing/2014/main" id="{F21E5F59-4D34-1734-7161-158ADEBFEA57}"/>
              </a:ext>
            </a:extLst>
          </p:cNvPr>
          <p:cNvPicPr>
            <a:picLocks noChangeAspect="1"/>
          </p:cNvPicPr>
          <p:nvPr/>
        </p:nvPicPr>
        <p:blipFill>
          <a:blip r:embed="rId5"/>
          <a:stretch>
            <a:fillRect/>
          </a:stretch>
        </p:blipFill>
        <p:spPr>
          <a:xfrm>
            <a:off x="5175504" y="2734056"/>
            <a:ext cx="3749040" cy="2406035"/>
          </a:xfrm>
          <a:prstGeom prst="rect">
            <a:avLst/>
          </a:prstGeom>
        </p:spPr>
      </p:pic>
    </p:spTree>
    <p:extLst>
      <p:ext uri="{BB962C8B-B14F-4D97-AF65-F5344CB8AC3E}">
        <p14:creationId xmlns:p14="http://schemas.microsoft.com/office/powerpoint/2010/main" val="16729612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2f09a513992_0_1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US" dirty="0"/>
              <a:t>Cluster-size entropy</a:t>
            </a:r>
          </a:p>
        </p:txBody>
      </p:sp>
      <p:sp>
        <p:nvSpPr>
          <p:cNvPr id="3" name="TextBox 2">
            <a:extLst>
              <a:ext uri="{FF2B5EF4-FFF2-40B4-BE49-F238E27FC236}">
                <a16:creationId xmlns:a16="http://schemas.microsoft.com/office/drawing/2014/main" id="{CE6D769C-12CC-45AC-C06A-98861F41BEE9}"/>
              </a:ext>
            </a:extLst>
          </p:cNvPr>
          <p:cNvSpPr txBox="1"/>
          <p:nvPr/>
        </p:nvSpPr>
        <p:spPr>
          <a:xfrm>
            <a:off x="2286000" y="2417862"/>
            <a:ext cx="4572000" cy="307777"/>
          </a:xfrm>
          <a:prstGeom prst="rect">
            <a:avLst/>
          </a:prstGeom>
          <a:noFill/>
        </p:spPr>
        <p:txBody>
          <a:bodyPr wrap="square">
            <a:spAutoFit/>
          </a:bodyPr>
          <a:lstStyle/>
          <a:p>
            <a:r>
              <a:rPr lang="en-US" b="0" dirty="0">
                <a:effectLst/>
              </a:rPr>
              <a:t> </a:t>
            </a:r>
            <a:endParaRPr lang="en-US" dirty="0"/>
          </a:p>
        </p:txBody>
      </p:sp>
      <p:sp>
        <p:nvSpPr>
          <p:cNvPr id="4" name="Subtitle 3">
            <a:extLst>
              <a:ext uri="{FF2B5EF4-FFF2-40B4-BE49-F238E27FC236}">
                <a16:creationId xmlns:a16="http://schemas.microsoft.com/office/drawing/2014/main" id="{108FF9D3-BD70-5EFE-4AAC-6276EC9311E0}"/>
              </a:ext>
            </a:extLst>
          </p:cNvPr>
          <p:cNvSpPr>
            <a:spLocks noGrp="1"/>
          </p:cNvSpPr>
          <p:nvPr>
            <p:ph type="subTitle" idx="1"/>
          </p:nvPr>
        </p:nvSpPr>
        <p:spPr>
          <a:xfrm>
            <a:off x="311700" y="2834124"/>
            <a:ext cx="8520600" cy="1636337"/>
          </a:xfrm>
        </p:spPr>
        <p:txBody>
          <a:bodyPr>
            <a:normAutofit lnSpcReduction="10000"/>
          </a:bodyPr>
          <a:lstStyle/>
          <a:p>
            <a:r>
              <a:rPr lang="en-US" sz="2000" dirty="0"/>
              <a:t>Calculated as,</a:t>
            </a:r>
          </a:p>
          <a:p>
            <a:endParaRPr lang="en-US" sz="2000" dirty="0"/>
          </a:p>
          <a:p>
            <a:endParaRPr lang="en-US" sz="2000" dirty="0"/>
          </a:p>
          <a:p>
            <a:r>
              <a:rPr lang="en-US" sz="2000" dirty="0"/>
              <a:t>where </a:t>
            </a:r>
            <a:r>
              <a:rPr lang="en-US" sz="2000" b="1" i="1" dirty="0"/>
              <a:t>s</a:t>
            </a:r>
            <a:r>
              <a:rPr lang="en-US" sz="2000" i="1" dirty="0"/>
              <a:t> </a:t>
            </a:r>
            <a:r>
              <a:rPr lang="en-US" sz="2000" dirty="0"/>
              <a:t>is the cluster (or community) size and </a:t>
            </a:r>
            <a:r>
              <a:rPr lang="en-US" sz="2000" b="1" i="1" dirty="0"/>
              <a:t>P</a:t>
            </a:r>
            <a:r>
              <a:rPr lang="en-US" sz="2000" b="1" i="1" baseline="-25000" dirty="0"/>
              <a:t>s</a:t>
            </a:r>
            <a:r>
              <a:rPr lang="en-US" sz="2000" i="1" baseline="-25000" dirty="0"/>
              <a:t> </a:t>
            </a:r>
            <a:r>
              <a:rPr lang="en-US" sz="2000" dirty="0"/>
              <a:t>is the probability of belonging to a cluster of size </a:t>
            </a:r>
            <a:r>
              <a:rPr lang="en-US" sz="2000" b="1" i="1" dirty="0"/>
              <a:t>s</a:t>
            </a:r>
            <a:endParaRPr lang="en-US" sz="2000" dirty="0"/>
          </a:p>
          <a:p>
            <a:endParaRPr lang="en-US" sz="2000" dirty="0"/>
          </a:p>
        </p:txBody>
      </p:sp>
      <p:pic>
        <p:nvPicPr>
          <p:cNvPr id="6" name="Picture 5">
            <a:extLst>
              <a:ext uri="{FF2B5EF4-FFF2-40B4-BE49-F238E27FC236}">
                <a16:creationId xmlns:a16="http://schemas.microsoft.com/office/drawing/2014/main" id="{949FE94B-C1C1-3BD1-DD1A-CA7EBF24D807}"/>
              </a:ext>
            </a:extLst>
          </p:cNvPr>
          <p:cNvPicPr>
            <a:picLocks noChangeAspect="1"/>
          </p:cNvPicPr>
          <p:nvPr/>
        </p:nvPicPr>
        <p:blipFill>
          <a:blip r:embed="rId3"/>
          <a:stretch>
            <a:fillRect/>
          </a:stretch>
        </p:blipFill>
        <p:spPr>
          <a:xfrm>
            <a:off x="3886165" y="3283973"/>
            <a:ext cx="1371670" cy="368319"/>
          </a:xfrm>
          <a:prstGeom prst="rect">
            <a:avLst/>
          </a:prstGeom>
        </p:spPr>
      </p:pic>
    </p:spTree>
    <p:extLst>
      <p:ext uri="{BB962C8B-B14F-4D97-AF65-F5344CB8AC3E}">
        <p14:creationId xmlns:p14="http://schemas.microsoft.com/office/powerpoint/2010/main" val="1609453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20"/>
        <p:cNvGrpSpPr/>
        <p:nvPr/>
      </p:nvGrpSpPr>
      <p:grpSpPr>
        <a:xfrm>
          <a:off x="0" y="0"/>
          <a:ext cx="0" cy="0"/>
          <a:chOff x="0" y="0"/>
          <a:chExt cx="0" cy="0"/>
        </a:xfrm>
      </p:grpSpPr>
      <p:sp>
        <p:nvSpPr>
          <p:cNvPr id="121" name="Google Shape;121;p5"/>
          <p:cNvSpPr txBox="1"/>
          <p:nvPr/>
        </p:nvSpPr>
        <p:spPr>
          <a:xfrm>
            <a:off x="3480588" y="291100"/>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User nodes</a:t>
            </a:r>
            <a:endParaRPr sz="1200" b="0" i="0" u="none" strike="noStrike" cap="none">
              <a:solidFill>
                <a:schemeClr val="dk2"/>
              </a:solidFill>
              <a:latin typeface="Arial"/>
              <a:ea typeface="Arial"/>
              <a:cs typeface="Arial"/>
              <a:sym typeface="Arial"/>
            </a:endParaRPr>
          </a:p>
        </p:txBody>
      </p:sp>
      <p:sp>
        <p:nvSpPr>
          <p:cNvPr id="122" name="Google Shape;122;p5"/>
          <p:cNvSpPr txBox="1"/>
          <p:nvPr/>
        </p:nvSpPr>
        <p:spPr>
          <a:xfrm>
            <a:off x="626763" y="291100"/>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Hashtag nodes</a:t>
            </a:r>
            <a:endParaRPr sz="1200" b="0" i="0" u="none" strike="noStrike" cap="none">
              <a:solidFill>
                <a:schemeClr val="dk2"/>
              </a:solidFill>
              <a:latin typeface="Arial"/>
              <a:ea typeface="Arial"/>
              <a:cs typeface="Arial"/>
              <a:sym typeface="Arial"/>
            </a:endParaRPr>
          </a:p>
        </p:txBody>
      </p:sp>
      <p:sp>
        <p:nvSpPr>
          <p:cNvPr id="123" name="Google Shape;123;p5"/>
          <p:cNvSpPr txBox="1"/>
          <p:nvPr/>
        </p:nvSpPr>
        <p:spPr>
          <a:xfrm>
            <a:off x="3480588" y="2904925"/>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User nodes</a:t>
            </a:r>
            <a:endParaRPr sz="1200" b="0" i="0" u="none" strike="noStrike" cap="none">
              <a:solidFill>
                <a:schemeClr val="dk2"/>
              </a:solidFill>
              <a:latin typeface="Arial"/>
              <a:ea typeface="Arial"/>
              <a:cs typeface="Arial"/>
              <a:sym typeface="Arial"/>
            </a:endParaRPr>
          </a:p>
        </p:txBody>
      </p:sp>
      <p:sp>
        <p:nvSpPr>
          <p:cNvPr id="124" name="Google Shape;124;p5"/>
          <p:cNvSpPr txBox="1"/>
          <p:nvPr/>
        </p:nvSpPr>
        <p:spPr>
          <a:xfrm>
            <a:off x="626763" y="2904925"/>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Hashtag nodes</a:t>
            </a:r>
            <a:endParaRPr sz="1200" b="0" i="0" u="none" strike="noStrike" cap="none">
              <a:solidFill>
                <a:schemeClr val="dk2"/>
              </a:solidFill>
              <a:latin typeface="Arial"/>
              <a:ea typeface="Arial"/>
              <a:cs typeface="Arial"/>
              <a:sym typeface="Arial"/>
            </a:endParaRPr>
          </a:p>
        </p:txBody>
      </p:sp>
      <p:sp>
        <p:nvSpPr>
          <p:cNvPr id="125" name="Google Shape;125;p5"/>
          <p:cNvSpPr txBox="1"/>
          <p:nvPr/>
        </p:nvSpPr>
        <p:spPr>
          <a:xfrm>
            <a:off x="2088675" y="-38475"/>
            <a:ext cx="44550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Arial"/>
                <a:ea typeface="Arial"/>
                <a:cs typeface="Arial"/>
                <a:sym typeface="Arial"/>
              </a:rPr>
              <a:t>Before dataset cleaning</a:t>
            </a:r>
            <a:endParaRPr sz="1800" b="0" i="0" u="none" strike="noStrike" cap="none">
              <a:solidFill>
                <a:schemeClr val="dk2"/>
              </a:solidFill>
              <a:latin typeface="Arial"/>
              <a:ea typeface="Arial"/>
              <a:cs typeface="Arial"/>
              <a:sym typeface="Arial"/>
            </a:endParaRPr>
          </a:p>
        </p:txBody>
      </p:sp>
      <p:sp>
        <p:nvSpPr>
          <p:cNvPr id="126" name="Google Shape;126;p5"/>
          <p:cNvSpPr txBox="1"/>
          <p:nvPr/>
        </p:nvSpPr>
        <p:spPr>
          <a:xfrm>
            <a:off x="2088675" y="2577275"/>
            <a:ext cx="44550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2"/>
                </a:solidFill>
                <a:latin typeface="Arial"/>
                <a:ea typeface="Arial"/>
                <a:cs typeface="Arial"/>
                <a:sym typeface="Arial"/>
              </a:rPr>
              <a:t>After dataset cleaning</a:t>
            </a:r>
            <a:endParaRPr sz="1800" b="0" i="0" u="none" strike="noStrike" cap="none">
              <a:solidFill>
                <a:schemeClr val="dk2"/>
              </a:solidFill>
              <a:latin typeface="Arial"/>
              <a:ea typeface="Arial"/>
              <a:cs typeface="Arial"/>
              <a:sym typeface="Arial"/>
            </a:endParaRPr>
          </a:p>
        </p:txBody>
      </p:sp>
      <p:pic>
        <p:nvPicPr>
          <p:cNvPr id="127" name="Google Shape;127;p5"/>
          <p:cNvPicPr preferRelativeResize="0"/>
          <p:nvPr/>
        </p:nvPicPr>
        <p:blipFill rotWithShape="1">
          <a:blip r:embed="rId3">
            <a:alphaModFix/>
          </a:blip>
          <a:srcRect/>
          <a:stretch/>
        </p:blipFill>
        <p:spPr>
          <a:xfrm>
            <a:off x="28350" y="660400"/>
            <a:ext cx="2658727" cy="1965960"/>
          </a:xfrm>
          <a:prstGeom prst="rect">
            <a:avLst/>
          </a:prstGeom>
          <a:noFill/>
          <a:ln>
            <a:noFill/>
          </a:ln>
        </p:spPr>
      </p:pic>
      <p:pic>
        <p:nvPicPr>
          <p:cNvPr id="128" name="Google Shape;128;p5"/>
          <p:cNvPicPr preferRelativeResize="0"/>
          <p:nvPr/>
        </p:nvPicPr>
        <p:blipFill rotWithShape="1">
          <a:blip r:embed="rId4">
            <a:alphaModFix/>
          </a:blip>
          <a:srcRect/>
          <a:stretch/>
        </p:blipFill>
        <p:spPr>
          <a:xfrm>
            <a:off x="2885700" y="681100"/>
            <a:ext cx="2654046" cy="1965960"/>
          </a:xfrm>
          <a:prstGeom prst="rect">
            <a:avLst/>
          </a:prstGeom>
          <a:noFill/>
          <a:ln>
            <a:noFill/>
          </a:ln>
        </p:spPr>
      </p:pic>
      <p:pic>
        <p:nvPicPr>
          <p:cNvPr id="129" name="Google Shape;129;p5"/>
          <p:cNvPicPr preferRelativeResize="0"/>
          <p:nvPr/>
        </p:nvPicPr>
        <p:blipFill rotWithShape="1">
          <a:blip r:embed="rId5">
            <a:alphaModFix/>
          </a:blip>
          <a:srcRect/>
          <a:stretch/>
        </p:blipFill>
        <p:spPr>
          <a:xfrm>
            <a:off x="30707" y="3177550"/>
            <a:ext cx="2654046" cy="1965960"/>
          </a:xfrm>
          <a:prstGeom prst="rect">
            <a:avLst/>
          </a:prstGeom>
          <a:noFill/>
          <a:ln>
            <a:noFill/>
          </a:ln>
        </p:spPr>
      </p:pic>
      <p:pic>
        <p:nvPicPr>
          <p:cNvPr id="130" name="Google Shape;130;p5"/>
          <p:cNvPicPr preferRelativeResize="0"/>
          <p:nvPr/>
        </p:nvPicPr>
        <p:blipFill rotWithShape="1">
          <a:blip r:embed="rId6">
            <a:alphaModFix/>
          </a:blip>
          <a:srcRect/>
          <a:stretch/>
        </p:blipFill>
        <p:spPr>
          <a:xfrm>
            <a:off x="2882194" y="3177550"/>
            <a:ext cx="2658727" cy="1965960"/>
          </a:xfrm>
          <a:prstGeom prst="rect">
            <a:avLst/>
          </a:prstGeom>
          <a:noFill/>
          <a:ln>
            <a:noFill/>
          </a:ln>
        </p:spPr>
      </p:pic>
      <p:pic>
        <p:nvPicPr>
          <p:cNvPr id="131" name="Google Shape;131;p5"/>
          <p:cNvPicPr preferRelativeResize="0"/>
          <p:nvPr/>
        </p:nvPicPr>
        <p:blipFill rotWithShape="1">
          <a:blip r:embed="rId7">
            <a:alphaModFix/>
          </a:blip>
          <a:srcRect/>
          <a:stretch/>
        </p:blipFill>
        <p:spPr>
          <a:xfrm>
            <a:off x="5738376" y="3177550"/>
            <a:ext cx="3342133" cy="1965960"/>
          </a:xfrm>
          <a:prstGeom prst="rect">
            <a:avLst/>
          </a:prstGeom>
          <a:noFill/>
          <a:ln>
            <a:noFill/>
          </a:ln>
        </p:spPr>
      </p:pic>
      <p:pic>
        <p:nvPicPr>
          <p:cNvPr id="132" name="Google Shape;132;p5"/>
          <p:cNvPicPr preferRelativeResize="0"/>
          <p:nvPr/>
        </p:nvPicPr>
        <p:blipFill rotWithShape="1">
          <a:blip r:embed="rId8">
            <a:alphaModFix/>
          </a:blip>
          <a:srcRect/>
          <a:stretch/>
        </p:blipFill>
        <p:spPr>
          <a:xfrm>
            <a:off x="5738365" y="681100"/>
            <a:ext cx="3351493" cy="1965960"/>
          </a:xfrm>
          <a:prstGeom prst="rect">
            <a:avLst/>
          </a:prstGeom>
          <a:noFill/>
          <a:ln>
            <a:noFill/>
          </a:ln>
        </p:spPr>
      </p:pic>
      <p:sp>
        <p:nvSpPr>
          <p:cNvPr id="133" name="Google Shape;133;p5"/>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No al tarifazo</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sp>
        <p:nvSpPr>
          <p:cNvPr id="134" name="Google Shape;134;p5"/>
          <p:cNvSpPr txBox="1"/>
          <p:nvPr/>
        </p:nvSpPr>
        <p:spPr>
          <a:xfrm>
            <a:off x="5968075" y="291100"/>
            <a:ext cx="22611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Untrimmed Bipartite network</a:t>
            </a:r>
            <a:endParaRPr sz="1200" b="0" i="0" u="none" strike="noStrike" cap="none">
              <a:solidFill>
                <a:schemeClr val="dk2"/>
              </a:solidFill>
              <a:latin typeface="Arial"/>
              <a:ea typeface="Arial"/>
              <a:cs typeface="Arial"/>
              <a:sym typeface="Arial"/>
            </a:endParaRPr>
          </a:p>
        </p:txBody>
      </p:sp>
      <p:sp>
        <p:nvSpPr>
          <p:cNvPr id="135" name="Google Shape;135;p5"/>
          <p:cNvSpPr txBox="1"/>
          <p:nvPr/>
        </p:nvSpPr>
        <p:spPr>
          <a:xfrm>
            <a:off x="5885250" y="2904925"/>
            <a:ext cx="2343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Untrimmed Bipartite network</a:t>
            </a:r>
            <a:endParaRPr sz="1200" b="0" i="0" u="none" strike="noStrike" cap="none">
              <a:solidFill>
                <a:schemeClr val="dk2"/>
              </a:solidFill>
              <a:latin typeface="Arial"/>
              <a:ea typeface="Arial"/>
              <a:cs typeface="Arial"/>
              <a:sym typeface="Arial"/>
            </a:endParaRPr>
          </a:p>
        </p:txBody>
      </p:sp>
      <p:sp>
        <p:nvSpPr>
          <p:cNvPr id="136" name="Google Shape;136;p5"/>
          <p:cNvSpPr/>
          <p:nvPr/>
        </p:nvSpPr>
        <p:spPr>
          <a:xfrm>
            <a:off x="7535200" y="2599925"/>
            <a:ext cx="1545300" cy="41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High modularity defined by</a:t>
            </a:r>
            <a:br>
              <a:rPr lang="en" sz="600" b="0" i="0" u="none" strike="noStrike" cap="none">
                <a:solidFill>
                  <a:srgbClr val="000000"/>
                </a:solidFill>
                <a:latin typeface="Arial"/>
                <a:ea typeface="Arial"/>
                <a:cs typeface="Arial"/>
                <a:sym typeface="Arial"/>
              </a:rPr>
            </a:br>
            <a:r>
              <a:rPr lang="en" sz="600" b="0" i="0" u="none" strike="noStrike" cap="none">
                <a:solidFill>
                  <a:srgbClr val="000000"/>
                </a:solidFill>
                <a:latin typeface="Arial"/>
                <a:ea typeface="Arial"/>
                <a:cs typeface="Arial"/>
                <a:sym typeface="Arial"/>
              </a:rPr>
              <a:t>modularity &gt;0.55 and </a:t>
            </a:r>
            <a:endParaRPr sz="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nr. of nodes in network at least 20% </a:t>
            </a:r>
            <a:br>
              <a:rPr lang="en" sz="600" b="0" i="0" u="none" strike="noStrike" cap="none">
                <a:solidFill>
                  <a:srgbClr val="000000"/>
                </a:solidFill>
                <a:latin typeface="Arial"/>
                <a:ea typeface="Arial"/>
                <a:cs typeface="Arial"/>
                <a:sym typeface="Arial"/>
              </a:rPr>
            </a:br>
            <a:r>
              <a:rPr lang="en" sz="600" b="0" i="0" u="none" strike="noStrike" cap="none">
                <a:solidFill>
                  <a:srgbClr val="000000"/>
                </a:solidFill>
                <a:latin typeface="Arial"/>
                <a:ea typeface="Arial"/>
                <a:cs typeface="Arial"/>
                <a:sym typeface="Arial"/>
              </a:rPr>
              <a:t>of maximum network size    </a:t>
            </a:r>
            <a:endParaRPr sz="600" b="0"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44;g2f09a513992_0_116">
            <a:extLst>
              <a:ext uri="{FF2B5EF4-FFF2-40B4-BE49-F238E27FC236}">
                <a16:creationId xmlns:a16="http://schemas.microsoft.com/office/drawing/2014/main" id="{5CDF3467-7BC6-5DC6-A412-DF1ED8B9A30B}"/>
              </a:ext>
            </a:extLst>
          </p:cNvPr>
          <p:cNvSpPr txBox="1"/>
          <p:nvPr/>
        </p:nvSpPr>
        <p:spPr>
          <a:xfrm>
            <a:off x="415124" y="22926"/>
            <a:ext cx="6024300" cy="4002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dirty="0">
                <a:solidFill>
                  <a:schemeClr val="dk2"/>
                </a:solidFill>
              </a:rPr>
              <a:t>Cluster size entropy across time</a:t>
            </a:r>
            <a:endParaRPr sz="1050" b="0" i="0" u="none" strike="noStrike" cap="none" dirty="0">
              <a:solidFill>
                <a:schemeClr val="dk2"/>
              </a:solidFill>
              <a:latin typeface="Arial"/>
              <a:ea typeface="Arial"/>
              <a:cs typeface="Arial"/>
              <a:sym typeface="Arial"/>
            </a:endParaRPr>
          </a:p>
        </p:txBody>
      </p:sp>
      <p:pic>
        <p:nvPicPr>
          <p:cNvPr id="6" name="Picture 5">
            <a:extLst>
              <a:ext uri="{FF2B5EF4-FFF2-40B4-BE49-F238E27FC236}">
                <a16:creationId xmlns:a16="http://schemas.microsoft.com/office/drawing/2014/main" id="{9258FD35-705B-4A49-E559-6DFD861CF773}"/>
              </a:ext>
            </a:extLst>
          </p:cNvPr>
          <p:cNvPicPr>
            <a:picLocks noChangeAspect="1"/>
          </p:cNvPicPr>
          <p:nvPr/>
        </p:nvPicPr>
        <p:blipFill>
          <a:blip r:embed="rId2"/>
          <a:stretch>
            <a:fillRect/>
          </a:stretch>
        </p:blipFill>
        <p:spPr>
          <a:xfrm>
            <a:off x="2836553" y="162530"/>
            <a:ext cx="4100577" cy="3116982"/>
          </a:xfrm>
          <a:prstGeom prst="rect">
            <a:avLst/>
          </a:prstGeom>
        </p:spPr>
      </p:pic>
      <p:pic>
        <p:nvPicPr>
          <p:cNvPr id="10" name="Picture 9">
            <a:extLst>
              <a:ext uri="{FF2B5EF4-FFF2-40B4-BE49-F238E27FC236}">
                <a16:creationId xmlns:a16="http://schemas.microsoft.com/office/drawing/2014/main" id="{074CDB98-4B6B-2C4C-240A-3760499AC5C9}"/>
              </a:ext>
            </a:extLst>
          </p:cNvPr>
          <p:cNvPicPr>
            <a:picLocks noChangeAspect="1"/>
          </p:cNvPicPr>
          <p:nvPr/>
        </p:nvPicPr>
        <p:blipFill>
          <a:blip r:embed="rId3"/>
          <a:stretch>
            <a:fillRect/>
          </a:stretch>
        </p:blipFill>
        <p:spPr>
          <a:xfrm>
            <a:off x="1943100" y="3279512"/>
            <a:ext cx="5815852" cy="1863988"/>
          </a:xfrm>
          <a:prstGeom prst="rect">
            <a:avLst/>
          </a:prstGeom>
        </p:spPr>
      </p:pic>
    </p:spTree>
    <p:extLst>
      <p:ext uri="{BB962C8B-B14F-4D97-AF65-F5344CB8AC3E}">
        <p14:creationId xmlns:p14="http://schemas.microsoft.com/office/powerpoint/2010/main" val="427820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44;g2f09a513992_0_116">
            <a:extLst>
              <a:ext uri="{FF2B5EF4-FFF2-40B4-BE49-F238E27FC236}">
                <a16:creationId xmlns:a16="http://schemas.microsoft.com/office/drawing/2014/main" id="{5CDF3467-7BC6-5DC6-A412-DF1ED8B9A30B}"/>
              </a:ext>
            </a:extLst>
          </p:cNvPr>
          <p:cNvSpPr txBox="1"/>
          <p:nvPr/>
        </p:nvSpPr>
        <p:spPr>
          <a:xfrm>
            <a:off x="415124" y="22926"/>
            <a:ext cx="6024300" cy="400200"/>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dirty="0">
                <a:solidFill>
                  <a:schemeClr val="dk2"/>
                </a:solidFill>
              </a:rPr>
              <a:t>Cluster size entropy across time (</a:t>
            </a:r>
            <a:r>
              <a:rPr lang="en" sz="1050" b="1" dirty="0">
                <a:solidFill>
                  <a:schemeClr val="dk2"/>
                </a:solidFill>
              </a:rPr>
              <a:t>after removing nodes with freq &lt; 2</a:t>
            </a:r>
            <a:r>
              <a:rPr lang="en-US" sz="1050" b="1" dirty="0">
                <a:solidFill>
                  <a:schemeClr val="dk2"/>
                </a:solidFill>
              </a:rPr>
              <a:t>)</a:t>
            </a:r>
            <a:endParaRPr sz="1050" b="0" i="0" u="none" strike="noStrike" cap="none" dirty="0">
              <a:solidFill>
                <a:schemeClr val="dk2"/>
              </a:solidFill>
              <a:latin typeface="Arial"/>
              <a:ea typeface="Arial"/>
              <a:cs typeface="Arial"/>
              <a:sym typeface="Arial"/>
            </a:endParaRPr>
          </a:p>
        </p:txBody>
      </p:sp>
      <p:pic>
        <p:nvPicPr>
          <p:cNvPr id="3" name="Picture 2">
            <a:extLst>
              <a:ext uri="{FF2B5EF4-FFF2-40B4-BE49-F238E27FC236}">
                <a16:creationId xmlns:a16="http://schemas.microsoft.com/office/drawing/2014/main" id="{DECFFB83-0EDF-321A-7E61-2E3FFAC0D7EB}"/>
              </a:ext>
            </a:extLst>
          </p:cNvPr>
          <p:cNvPicPr>
            <a:picLocks noChangeAspect="1"/>
          </p:cNvPicPr>
          <p:nvPr/>
        </p:nvPicPr>
        <p:blipFill>
          <a:blip r:embed="rId2"/>
          <a:stretch>
            <a:fillRect/>
          </a:stretch>
        </p:blipFill>
        <p:spPr>
          <a:xfrm>
            <a:off x="3173143" y="508902"/>
            <a:ext cx="3557016" cy="2703803"/>
          </a:xfrm>
          <a:prstGeom prst="rect">
            <a:avLst/>
          </a:prstGeom>
        </p:spPr>
      </p:pic>
      <p:pic>
        <p:nvPicPr>
          <p:cNvPr id="5" name="Picture 4">
            <a:extLst>
              <a:ext uri="{FF2B5EF4-FFF2-40B4-BE49-F238E27FC236}">
                <a16:creationId xmlns:a16="http://schemas.microsoft.com/office/drawing/2014/main" id="{78B97A6E-DDD6-2B04-3FF8-DB092DA733BC}"/>
              </a:ext>
            </a:extLst>
          </p:cNvPr>
          <p:cNvPicPr>
            <a:picLocks noChangeAspect="1"/>
          </p:cNvPicPr>
          <p:nvPr/>
        </p:nvPicPr>
        <p:blipFill>
          <a:blip r:embed="rId3"/>
          <a:stretch>
            <a:fillRect/>
          </a:stretch>
        </p:blipFill>
        <p:spPr>
          <a:xfrm>
            <a:off x="1947672" y="3282696"/>
            <a:ext cx="5815584" cy="1863902"/>
          </a:xfrm>
          <a:prstGeom prst="rect">
            <a:avLst/>
          </a:prstGeom>
        </p:spPr>
      </p:pic>
    </p:spTree>
    <p:extLst>
      <p:ext uri="{BB962C8B-B14F-4D97-AF65-F5344CB8AC3E}">
        <p14:creationId xmlns:p14="http://schemas.microsoft.com/office/powerpoint/2010/main" val="1509320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
              <a:t>Node frequency per component</a:t>
            </a:r>
            <a:endParaRPr/>
          </a:p>
        </p:txBody>
      </p:sp>
      <p:sp>
        <p:nvSpPr>
          <p:cNvPr id="182" name="Google Shape;182;p1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fontScale="92500" lnSpcReduction="10000"/>
          </a:bodyPr>
          <a:lstStyle/>
          <a:p>
            <a:pPr marL="457200" lvl="0" indent="-342900" algn="ctr" rtl="0">
              <a:lnSpc>
                <a:spcPct val="100000"/>
              </a:lnSpc>
              <a:spcBef>
                <a:spcPts val="0"/>
              </a:spcBef>
              <a:spcAft>
                <a:spcPts val="0"/>
              </a:spcAft>
              <a:buSzPct val="252252"/>
              <a:buNone/>
            </a:pPr>
            <a:r>
              <a:rPr lang="en" sz="1200"/>
              <a:t>In the following plots we can see how the most important nodes in the critical point behave throughout time. </a:t>
            </a:r>
            <a:endParaRPr/>
          </a:p>
          <a:p>
            <a:pPr marL="457200" lvl="0" indent="-342900" algn="ctr" rtl="0">
              <a:lnSpc>
                <a:spcPct val="100000"/>
              </a:lnSpc>
              <a:spcBef>
                <a:spcPts val="0"/>
              </a:spcBef>
              <a:spcAft>
                <a:spcPts val="0"/>
              </a:spcAft>
              <a:buSzPct val="252252"/>
              <a:buNone/>
            </a:pPr>
            <a:endParaRPr sz="1200"/>
          </a:p>
          <a:p>
            <a:pPr marL="457200" lvl="0" indent="-342900" algn="ctr" rtl="0">
              <a:lnSpc>
                <a:spcPct val="100000"/>
              </a:lnSpc>
              <a:spcBef>
                <a:spcPts val="0"/>
              </a:spcBef>
              <a:spcAft>
                <a:spcPts val="0"/>
              </a:spcAft>
              <a:buSzPct val="252252"/>
              <a:buNone/>
            </a:pPr>
            <a:r>
              <a:rPr lang="en" sz="1200"/>
              <a:t>We can see to how node evolve in the communities throughout time and which nodes from the simple networks are represented in the bipartite networks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2"/>
          <p:cNvSpPr txBox="1"/>
          <p:nvPr/>
        </p:nvSpPr>
        <p:spPr>
          <a:xfrm>
            <a:off x="384501" y="513258"/>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User nodes</a:t>
            </a:r>
            <a:endParaRPr sz="1200" b="0" i="0" u="none" strike="noStrike" cap="none">
              <a:solidFill>
                <a:schemeClr val="dk2"/>
              </a:solidFill>
              <a:latin typeface="Arial"/>
              <a:ea typeface="Arial"/>
              <a:cs typeface="Arial"/>
              <a:sym typeface="Arial"/>
            </a:endParaRPr>
          </a:p>
        </p:txBody>
      </p:sp>
      <p:sp>
        <p:nvSpPr>
          <p:cNvPr id="188" name="Google Shape;188;p12"/>
          <p:cNvSpPr txBox="1"/>
          <p:nvPr/>
        </p:nvSpPr>
        <p:spPr>
          <a:xfrm>
            <a:off x="4755776" y="1624918"/>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Bipartite network</a:t>
            </a:r>
            <a:endParaRPr sz="1200" b="0" i="0" u="none" strike="noStrike" cap="none">
              <a:solidFill>
                <a:schemeClr val="dk2"/>
              </a:solidFill>
              <a:latin typeface="Arial"/>
              <a:ea typeface="Arial"/>
              <a:cs typeface="Arial"/>
              <a:sym typeface="Arial"/>
            </a:endParaRPr>
          </a:p>
        </p:txBody>
      </p:sp>
      <p:sp>
        <p:nvSpPr>
          <p:cNvPr id="189" name="Google Shape;189;p12"/>
          <p:cNvSpPr txBox="1"/>
          <p:nvPr/>
        </p:nvSpPr>
        <p:spPr>
          <a:xfrm>
            <a:off x="384501" y="3003537"/>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Hashtag nodes</a:t>
            </a:r>
            <a:endParaRPr sz="1200" b="0" i="0" u="none" strike="noStrike" cap="none">
              <a:solidFill>
                <a:schemeClr val="dk2"/>
              </a:solidFill>
              <a:latin typeface="Arial"/>
              <a:ea typeface="Arial"/>
              <a:cs typeface="Arial"/>
              <a:sym typeface="Arial"/>
            </a:endParaRPr>
          </a:p>
        </p:txBody>
      </p:sp>
      <p:sp>
        <p:nvSpPr>
          <p:cNvPr id="190" name="Google Shape;190;p12"/>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9n</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pic>
        <p:nvPicPr>
          <p:cNvPr id="191" name="Google Shape;191;p12"/>
          <p:cNvPicPr preferRelativeResize="0"/>
          <p:nvPr/>
        </p:nvPicPr>
        <p:blipFill rotWithShape="1">
          <a:blip r:embed="rId3">
            <a:alphaModFix/>
          </a:blip>
          <a:srcRect/>
          <a:stretch/>
        </p:blipFill>
        <p:spPr>
          <a:xfrm>
            <a:off x="0" y="877232"/>
            <a:ext cx="4572000" cy="1694518"/>
          </a:xfrm>
          <a:prstGeom prst="rect">
            <a:avLst/>
          </a:prstGeom>
          <a:noFill/>
          <a:ln>
            <a:noFill/>
          </a:ln>
        </p:spPr>
      </p:pic>
      <p:pic>
        <p:nvPicPr>
          <p:cNvPr id="192" name="Google Shape;192;p12"/>
          <p:cNvPicPr preferRelativeResize="0"/>
          <p:nvPr/>
        </p:nvPicPr>
        <p:blipFill rotWithShape="1">
          <a:blip r:embed="rId4">
            <a:alphaModFix/>
          </a:blip>
          <a:srcRect/>
          <a:stretch/>
        </p:blipFill>
        <p:spPr>
          <a:xfrm>
            <a:off x="0" y="3405751"/>
            <a:ext cx="4572000" cy="1664585"/>
          </a:xfrm>
          <a:prstGeom prst="rect">
            <a:avLst/>
          </a:prstGeom>
          <a:noFill/>
          <a:ln>
            <a:noFill/>
          </a:ln>
        </p:spPr>
      </p:pic>
      <p:pic>
        <p:nvPicPr>
          <p:cNvPr id="193" name="Google Shape;193;p12"/>
          <p:cNvPicPr preferRelativeResize="0"/>
          <p:nvPr/>
        </p:nvPicPr>
        <p:blipFill rotWithShape="1">
          <a:blip r:embed="rId5">
            <a:alphaModFix/>
          </a:blip>
          <a:srcRect/>
          <a:stretch/>
        </p:blipFill>
        <p:spPr>
          <a:xfrm>
            <a:off x="4572000" y="1955351"/>
            <a:ext cx="4572000" cy="1664585"/>
          </a:xfrm>
          <a:prstGeom prst="rect">
            <a:avLst/>
          </a:prstGeom>
          <a:noFill/>
          <a:ln>
            <a:noFill/>
          </a:ln>
        </p:spPr>
      </p:pic>
      <p:sp>
        <p:nvSpPr>
          <p:cNvPr id="194" name="Google Shape;194;p12"/>
          <p:cNvSpPr txBox="1"/>
          <p:nvPr/>
        </p:nvSpPr>
        <p:spPr>
          <a:xfrm>
            <a:off x="415114" y="22926"/>
            <a:ext cx="6845052" cy="800597"/>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b="0" i="0" u="none" strike="noStrike" cap="none">
                <a:solidFill>
                  <a:schemeClr val="dk2"/>
                </a:solidFill>
                <a:latin typeface="Arial"/>
                <a:ea typeface="Arial"/>
                <a:cs typeface="Arial"/>
                <a:sym typeface="Arial"/>
              </a:rPr>
              <a:t>Frequency plots of the top 20 nodes in the network with highest nestedness colored by component</a:t>
            </a:r>
            <a:endParaRPr sz="1050" b="0" i="0" u="none" strike="noStrike" cap="none">
              <a:solidFill>
                <a:schemeClr val="dk2"/>
              </a:solidFill>
              <a:latin typeface="Arial"/>
              <a:ea typeface="Arial"/>
              <a:cs typeface="Arial"/>
              <a:sym typeface="Arial"/>
            </a:endParaRPr>
          </a:p>
        </p:txBody>
      </p:sp>
      <p:sp>
        <p:nvSpPr>
          <p:cNvPr id="195" name="Google Shape;195;p12"/>
          <p:cNvSpPr/>
          <p:nvPr/>
        </p:nvSpPr>
        <p:spPr>
          <a:xfrm>
            <a:off x="122767" y="2027766"/>
            <a:ext cx="778933" cy="279401"/>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6" name="Google Shape;196;p12"/>
          <p:cNvSpPr/>
          <p:nvPr/>
        </p:nvSpPr>
        <p:spPr>
          <a:xfrm>
            <a:off x="122766" y="3750733"/>
            <a:ext cx="850901" cy="1062567"/>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 name="Google Shape;197;p12"/>
          <p:cNvSpPr/>
          <p:nvPr/>
        </p:nvSpPr>
        <p:spPr>
          <a:xfrm>
            <a:off x="76200" y="2245659"/>
            <a:ext cx="46566" cy="1546412"/>
          </a:xfrm>
          <a:prstGeom prst="leftBracket">
            <a:avLst>
              <a:gd name="adj" fmla="val 8333"/>
            </a:avLst>
          </a:prstGeom>
          <a:noFill/>
          <a:ln w="9525" cap="flat" cmpd="sng">
            <a:solidFill>
              <a:srgbClr val="3B7F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98" name="Google Shape;198;p12"/>
          <p:cNvSpPr txBox="1"/>
          <p:nvPr/>
        </p:nvSpPr>
        <p:spPr>
          <a:xfrm rot="-5400000">
            <a:off x="-406518" y="2860055"/>
            <a:ext cx="1079142" cy="1846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600" b="0" i="0" u="none" strike="noStrike" cap="none">
                <a:solidFill>
                  <a:srgbClr val="000000"/>
                </a:solidFill>
                <a:latin typeface="Arial"/>
                <a:ea typeface="Arial"/>
                <a:cs typeface="Arial"/>
                <a:sym typeface="Arial"/>
              </a:rPr>
              <a:t>Nodes in bipartite network</a:t>
            </a:r>
            <a:endParaRPr sz="1400" b="0" i="0" u="none" strike="noStrike" cap="none">
              <a:solidFill>
                <a:srgbClr val="000000"/>
              </a:solidFill>
              <a:latin typeface="Arial"/>
              <a:ea typeface="Arial"/>
              <a:cs typeface="Arial"/>
              <a:sym typeface="Arial"/>
            </a:endParaRPr>
          </a:p>
        </p:txBody>
      </p:sp>
      <p:grpSp>
        <p:nvGrpSpPr>
          <p:cNvPr id="199" name="Google Shape;199;p12"/>
          <p:cNvGrpSpPr/>
          <p:nvPr/>
        </p:nvGrpSpPr>
        <p:grpSpPr>
          <a:xfrm>
            <a:off x="5035673" y="3795261"/>
            <a:ext cx="3066428" cy="1446550"/>
            <a:chOff x="5037388" y="4245489"/>
            <a:chExt cx="3066428" cy="1446550"/>
          </a:xfrm>
        </p:grpSpPr>
        <p:sp>
          <p:nvSpPr>
            <p:cNvPr id="200" name="Google Shape;200;p12"/>
            <p:cNvSpPr txBox="1"/>
            <p:nvPr/>
          </p:nvSpPr>
          <p:spPr>
            <a:xfrm>
              <a:off x="5037388" y="4245489"/>
              <a:ext cx="3066428" cy="1446550"/>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a:solidFill>
                    <a:srgbClr val="3F3F3F"/>
                  </a:solidFill>
                  <a:latin typeface="Arial"/>
                  <a:ea typeface="Arial"/>
                  <a:cs typeface="Arial"/>
                  <a:sym typeface="Arial"/>
                </a:rPr>
                <a:t>Marker size proportional to frequency.</a:t>
              </a:r>
              <a:endParaRPr/>
            </a:p>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a:solidFill>
                    <a:srgbClr val="3F3F3F"/>
                  </a:solidFill>
                  <a:latin typeface="Arial"/>
                  <a:ea typeface="Arial"/>
                  <a:cs typeface="Arial"/>
                  <a:sym typeface="Arial"/>
                </a:rPr>
                <a:t>Limiting display to hours where the nr. of nodes in the bipartite network is at least 15% of its maximum network size to allow comparison across network types</a:t>
              </a:r>
              <a:endParaRPr/>
            </a:p>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a:solidFill>
                    <a:srgbClr val="3F3F3F"/>
                  </a:solidFill>
                  <a:latin typeface="Arial"/>
                  <a:ea typeface="Arial"/>
                  <a:cs typeface="Arial"/>
                  <a:sym typeface="Arial"/>
                </a:rPr>
                <a:t>Giant component in blue (      )</a:t>
              </a:r>
              <a:endParaRPr/>
            </a:p>
            <a:p>
              <a:pPr marL="171450" marR="0" lvl="0" indent="-120650" algn="just" rtl="0">
                <a:lnSpc>
                  <a:spcPct val="100000"/>
                </a:lnSpc>
                <a:spcBef>
                  <a:spcPts val="0"/>
                </a:spcBef>
                <a:spcAft>
                  <a:spcPts val="0"/>
                </a:spcAft>
                <a:buClr>
                  <a:srgbClr val="000000"/>
                </a:buClr>
                <a:buSzPts val="800"/>
                <a:buFont typeface="Arial"/>
                <a:buNone/>
              </a:pPr>
              <a:endParaRPr sz="800" b="0" i="0" u="none" strike="noStrike" cap="none">
                <a:solidFill>
                  <a:srgbClr val="3F3F3F"/>
                </a:solidFill>
                <a:latin typeface="Arial"/>
                <a:ea typeface="Arial"/>
                <a:cs typeface="Arial"/>
                <a:sym typeface="Arial"/>
              </a:endParaRPr>
            </a:p>
            <a:p>
              <a:pPr marL="171450" marR="0" lvl="0" indent="-120650" algn="just" rtl="0">
                <a:lnSpc>
                  <a:spcPct val="100000"/>
                </a:lnSpc>
                <a:spcBef>
                  <a:spcPts val="0"/>
                </a:spcBef>
                <a:spcAft>
                  <a:spcPts val="0"/>
                </a:spcAft>
                <a:buClr>
                  <a:srgbClr val="000000"/>
                </a:buClr>
                <a:buSzPts val="800"/>
                <a:buFont typeface="Arial"/>
                <a:buNone/>
              </a:pPr>
              <a:endParaRPr sz="800" b="0" i="0" u="none" strike="noStrike" cap="none">
                <a:solidFill>
                  <a:srgbClr val="3F3F3F"/>
                </a:solidFill>
                <a:latin typeface="Arial"/>
                <a:ea typeface="Arial"/>
                <a:cs typeface="Arial"/>
                <a:sym typeface="Arial"/>
              </a:endParaRPr>
            </a:p>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a:solidFill>
                    <a:srgbClr val="3F3F3F"/>
                  </a:solidFill>
                  <a:latin typeface="Arial"/>
                  <a:ea typeface="Arial"/>
                  <a:cs typeface="Arial"/>
                  <a:sym typeface="Arial"/>
                </a:rPr>
                <a:t>In Bipartite network plot: </a:t>
              </a:r>
              <a:endParaRPr/>
            </a:p>
            <a:p>
              <a:pPr marL="0" marR="0" lvl="0" indent="0" algn="just" rtl="0">
                <a:lnSpc>
                  <a:spcPct val="100000"/>
                </a:lnSpc>
                <a:spcBef>
                  <a:spcPts val="0"/>
                </a:spcBef>
                <a:spcAft>
                  <a:spcPts val="0"/>
                </a:spcAft>
                <a:buNone/>
              </a:pPr>
              <a:r>
                <a:rPr lang="en" sz="800" b="0" i="0" u="none" strike="noStrike" cap="none">
                  <a:solidFill>
                    <a:srgbClr val="3F3F3F"/>
                  </a:solidFill>
                  <a:latin typeface="Arial"/>
                  <a:ea typeface="Arial"/>
                  <a:cs typeface="Arial"/>
                  <a:sym typeface="Arial"/>
                </a:rPr>
                <a:t>      marker shape – hashtag node (o) or user node (x)</a:t>
              </a:r>
              <a:endParaRPr/>
            </a:p>
            <a:p>
              <a:pPr marL="171450" marR="0" lvl="1" indent="-120650" algn="just" rtl="0">
                <a:lnSpc>
                  <a:spcPct val="100000"/>
                </a:lnSpc>
                <a:spcBef>
                  <a:spcPts val="0"/>
                </a:spcBef>
                <a:spcAft>
                  <a:spcPts val="0"/>
                </a:spcAft>
                <a:buClr>
                  <a:srgbClr val="000000"/>
                </a:buClr>
                <a:buSzPts val="800"/>
                <a:buFont typeface="Arial"/>
                <a:buNone/>
              </a:pPr>
              <a:endParaRPr sz="800" b="0" i="0" u="none" strike="noStrike" cap="none">
                <a:solidFill>
                  <a:srgbClr val="3F3F3F"/>
                </a:solidFill>
                <a:latin typeface="Arial"/>
                <a:ea typeface="Arial"/>
                <a:cs typeface="Arial"/>
                <a:sym typeface="Arial"/>
              </a:endParaRPr>
            </a:p>
            <a:p>
              <a:pPr marL="0" marR="0" lvl="0" indent="0" algn="just" rtl="0">
                <a:lnSpc>
                  <a:spcPct val="100000"/>
                </a:lnSpc>
                <a:spcBef>
                  <a:spcPts val="0"/>
                </a:spcBef>
                <a:spcAft>
                  <a:spcPts val="0"/>
                </a:spcAft>
                <a:buNone/>
              </a:pPr>
              <a:endParaRPr sz="800" b="0" i="0" u="none" strike="noStrike" cap="none">
                <a:solidFill>
                  <a:srgbClr val="3F3F3F"/>
                </a:solidFill>
                <a:latin typeface="Arial"/>
                <a:ea typeface="Arial"/>
                <a:cs typeface="Arial"/>
                <a:sym typeface="Arial"/>
              </a:endParaRPr>
            </a:p>
          </p:txBody>
        </p:sp>
        <p:sp>
          <p:nvSpPr>
            <p:cNvPr id="201" name="Google Shape;201;p12"/>
            <p:cNvSpPr/>
            <p:nvPr/>
          </p:nvSpPr>
          <p:spPr>
            <a:xfrm>
              <a:off x="6491773" y="4820434"/>
              <a:ext cx="139730" cy="71718"/>
            </a:xfrm>
            <a:prstGeom prst="rect">
              <a:avLst/>
            </a:prstGeom>
            <a:solidFill>
              <a:srgbClr val="2078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02" name="Google Shape;202;p12"/>
          <p:cNvSpPr txBox="1"/>
          <p:nvPr/>
        </p:nvSpPr>
        <p:spPr>
          <a:xfrm>
            <a:off x="5035673" y="536372"/>
            <a:ext cx="3938579" cy="92333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 sz="900" b="0" i="0" u="none" strike="noStrike" cap="none">
                <a:solidFill>
                  <a:srgbClr val="000000"/>
                </a:solidFill>
                <a:latin typeface="Arial"/>
                <a:ea typeface="Arial"/>
                <a:cs typeface="Arial"/>
                <a:sym typeface="Arial"/>
              </a:rPr>
              <a:t>In the following plots we can see how the most important nodes in the critical point behave throughout time. </a:t>
            </a:r>
            <a:endParaRPr/>
          </a:p>
          <a:p>
            <a:pPr marL="0" marR="0" lvl="0" indent="0" algn="just"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 sz="900" b="0" i="0" u="none" strike="noStrike" cap="none">
                <a:solidFill>
                  <a:srgbClr val="000000"/>
                </a:solidFill>
                <a:latin typeface="Arial"/>
                <a:ea typeface="Arial"/>
                <a:cs typeface="Arial"/>
                <a:sym typeface="Arial"/>
              </a:rPr>
              <a:t>We can see to how nodes evolve in the communities throughout time and which nodes from the simple networks are represented in the bipartite networks.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3"/>
          <p:cNvSpPr txBox="1"/>
          <p:nvPr/>
        </p:nvSpPr>
        <p:spPr>
          <a:xfrm>
            <a:off x="384501" y="513258"/>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User nodes</a:t>
            </a:r>
            <a:endParaRPr sz="1200" b="0" i="0" u="none" strike="noStrike" cap="none">
              <a:solidFill>
                <a:schemeClr val="dk2"/>
              </a:solidFill>
              <a:latin typeface="Arial"/>
              <a:ea typeface="Arial"/>
              <a:cs typeface="Arial"/>
              <a:sym typeface="Arial"/>
            </a:endParaRPr>
          </a:p>
        </p:txBody>
      </p:sp>
      <p:sp>
        <p:nvSpPr>
          <p:cNvPr id="208" name="Google Shape;208;p13"/>
          <p:cNvSpPr txBox="1"/>
          <p:nvPr/>
        </p:nvSpPr>
        <p:spPr>
          <a:xfrm>
            <a:off x="4755776" y="1624918"/>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Bipartite network</a:t>
            </a:r>
            <a:endParaRPr sz="1200" b="0" i="0" u="none" strike="noStrike" cap="none">
              <a:solidFill>
                <a:schemeClr val="dk2"/>
              </a:solidFill>
              <a:latin typeface="Arial"/>
              <a:ea typeface="Arial"/>
              <a:cs typeface="Arial"/>
              <a:sym typeface="Arial"/>
            </a:endParaRPr>
          </a:p>
        </p:txBody>
      </p:sp>
      <p:sp>
        <p:nvSpPr>
          <p:cNvPr id="209" name="Google Shape;209;p13"/>
          <p:cNvSpPr txBox="1"/>
          <p:nvPr/>
        </p:nvSpPr>
        <p:spPr>
          <a:xfrm>
            <a:off x="384501" y="3003537"/>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Hashtag nodes</a:t>
            </a:r>
            <a:endParaRPr sz="1200" b="0" i="0" u="none" strike="noStrike" cap="none">
              <a:solidFill>
                <a:schemeClr val="dk2"/>
              </a:solidFill>
              <a:latin typeface="Arial"/>
              <a:ea typeface="Arial"/>
              <a:cs typeface="Arial"/>
              <a:sym typeface="Arial"/>
            </a:endParaRPr>
          </a:p>
        </p:txBody>
      </p:sp>
      <p:sp>
        <p:nvSpPr>
          <p:cNvPr id="210" name="Google Shape;210;p13"/>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No al tarifazo</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pic>
        <p:nvPicPr>
          <p:cNvPr id="211" name="Google Shape;211;p13"/>
          <p:cNvPicPr preferRelativeResize="0"/>
          <p:nvPr/>
        </p:nvPicPr>
        <p:blipFill rotWithShape="1">
          <a:blip r:embed="rId3">
            <a:alphaModFix/>
          </a:blip>
          <a:srcRect/>
          <a:stretch/>
        </p:blipFill>
        <p:spPr>
          <a:xfrm>
            <a:off x="4572000" y="1904570"/>
            <a:ext cx="4572000" cy="1684421"/>
          </a:xfrm>
          <a:prstGeom prst="rect">
            <a:avLst/>
          </a:prstGeom>
          <a:noFill/>
          <a:ln>
            <a:noFill/>
          </a:ln>
        </p:spPr>
      </p:pic>
      <p:pic>
        <p:nvPicPr>
          <p:cNvPr id="212" name="Google Shape;212;p13"/>
          <p:cNvPicPr preferRelativeResize="0"/>
          <p:nvPr/>
        </p:nvPicPr>
        <p:blipFill rotWithShape="1">
          <a:blip r:embed="rId4">
            <a:alphaModFix/>
          </a:blip>
          <a:srcRect/>
          <a:stretch/>
        </p:blipFill>
        <p:spPr>
          <a:xfrm>
            <a:off x="0" y="3274226"/>
            <a:ext cx="4572000" cy="1759555"/>
          </a:xfrm>
          <a:prstGeom prst="rect">
            <a:avLst/>
          </a:prstGeom>
          <a:noFill/>
          <a:ln>
            <a:noFill/>
          </a:ln>
        </p:spPr>
      </p:pic>
      <p:pic>
        <p:nvPicPr>
          <p:cNvPr id="213" name="Google Shape;213;p13"/>
          <p:cNvPicPr preferRelativeResize="0"/>
          <p:nvPr/>
        </p:nvPicPr>
        <p:blipFill rotWithShape="1">
          <a:blip r:embed="rId5">
            <a:alphaModFix/>
          </a:blip>
          <a:srcRect/>
          <a:stretch/>
        </p:blipFill>
        <p:spPr>
          <a:xfrm>
            <a:off x="0" y="797030"/>
            <a:ext cx="4572000" cy="1684421"/>
          </a:xfrm>
          <a:prstGeom prst="rect">
            <a:avLst/>
          </a:prstGeom>
          <a:noFill/>
          <a:ln>
            <a:noFill/>
          </a:ln>
        </p:spPr>
      </p:pic>
      <p:sp>
        <p:nvSpPr>
          <p:cNvPr id="214" name="Google Shape;214;p13"/>
          <p:cNvSpPr txBox="1"/>
          <p:nvPr/>
        </p:nvSpPr>
        <p:spPr>
          <a:xfrm>
            <a:off x="1614862" y="27635"/>
            <a:ext cx="6845052" cy="800597"/>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b="0" i="0" u="none" strike="noStrike" cap="none" dirty="0">
                <a:solidFill>
                  <a:schemeClr val="dk2"/>
                </a:solidFill>
                <a:latin typeface="Arial"/>
                <a:ea typeface="Arial"/>
                <a:cs typeface="Arial"/>
                <a:sym typeface="Arial"/>
              </a:rPr>
              <a:t>Frequency plots of the top 20 nodes in the network with highest nestedness colored by component</a:t>
            </a:r>
            <a:endParaRPr sz="1050" b="0" i="0" u="none" strike="noStrike" cap="none" dirty="0">
              <a:solidFill>
                <a:schemeClr val="dk2"/>
              </a:solidFill>
              <a:latin typeface="Arial"/>
              <a:ea typeface="Arial"/>
              <a:cs typeface="Arial"/>
              <a:sym typeface="Arial"/>
            </a:endParaRPr>
          </a:p>
        </p:txBody>
      </p:sp>
      <p:sp>
        <p:nvSpPr>
          <p:cNvPr id="215" name="Google Shape;215;p13"/>
          <p:cNvSpPr/>
          <p:nvPr/>
        </p:nvSpPr>
        <p:spPr>
          <a:xfrm>
            <a:off x="116540" y="1537447"/>
            <a:ext cx="739590" cy="689037"/>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 name="Google Shape;216;p13"/>
          <p:cNvSpPr/>
          <p:nvPr/>
        </p:nvSpPr>
        <p:spPr>
          <a:xfrm>
            <a:off x="116540" y="4052748"/>
            <a:ext cx="587189" cy="724195"/>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 name="Google Shape;217;p13"/>
          <p:cNvSpPr/>
          <p:nvPr/>
        </p:nvSpPr>
        <p:spPr>
          <a:xfrm>
            <a:off x="22226" y="2164976"/>
            <a:ext cx="100538" cy="2181494"/>
          </a:xfrm>
          <a:prstGeom prst="leftBracket">
            <a:avLst>
              <a:gd name="adj" fmla="val 8333"/>
            </a:avLst>
          </a:prstGeom>
          <a:noFill/>
          <a:ln w="9525" cap="flat" cmpd="sng">
            <a:solidFill>
              <a:srgbClr val="3B7F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18" name="Google Shape;218;p13"/>
          <p:cNvSpPr txBox="1"/>
          <p:nvPr/>
        </p:nvSpPr>
        <p:spPr>
          <a:xfrm rot="-5400000">
            <a:off x="-470604" y="2911204"/>
            <a:ext cx="1079142" cy="1846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600" b="0" i="0" u="none" strike="noStrike" cap="none">
                <a:solidFill>
                  <a:srgbClr val="000000"/>
                </a:solidFill>
                <a:latin typeface="Arial"/>
                <a:ea typeface="Arial"/>
                <a:cs typeface="Arial"/>
                <a:sym typeface="Arial"/>
              </a:rPr>
              <a:t>Nodes in bipartite network</a:t>
            </a:r>
            <a:endParaRPr sz="1400" b="0" i="0" u="none" strike="noStrike" cap="none">
              <a:solidFill>
                <a:srgbClr val="000000"/>
              </a:solidFill>
              <a:latin typeface="Arial"/>
              <a:ea typeface="Arial"/>
              <a:cs typeface="Arial"/>
              <a:sym typeface="Arial"/>
            </a:endParaRPr>
          </a:p>
        </p:txBody>
      </p:sp>
      <p:grpSp>
        <p:nvGrpSpPr>
          <p:cNvPr id="219" name="Google Shape;219;p13"/>
          <p:cNvGrpSpPr/>
          <p:nvPr/>
        </p:nvGrpSpPr>
        <p:grpSpPr>
          <a:xfrm>
            <a:off x="5035673" y="3795261"/>
            <a:ext cx="3066428" cy="1446550"/>
            <a:chOff x="5037388" y="4245489"/>
            <a:chExt cx="3066428" cy="1446550"/>
          </a:xfrm>
        </p:grpSpPr>
        <p:sp>
          <p:nvSpPr>
            <p:cNvPr id="220" name="Google Shape;220;p13"/>
            <p:cNvSpPr txBox="1"/>
            <p:nvPr/>
          </p:nvSpPr>
          <p:spPr>
            <a:xfrm>
              <a:off x="5037388" y="4245489"/>
              <a:ext cx="3066428" cy="1446550"/>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a:solidFill>
                    <a:srgbClr val="3F3F3F"/>
                  </a:solidFill>
                  <a:latin typeface="Arial"/>
                  <a:ea typeface="Arial"/>
                  <a:cs typeface="Arial"/>
                  <a:sym typeface="Arial"/>
                </a:rPr>
                <a:t>Marker size proportional to frequency.</a:t>
              </a:r>
              <a:endParaRPr/>
            </a:p>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a:solidFill>
                    <a:srgbClr val="3F3F3F"/>
                  </a:solidFill>
                  <a:latin typeface="Arial"/>
                  <a:ea typeface="Arial"/>
                  <a:cs typeface="Arial"/>
                  <a:sym typeface="Arial"/>
                </a:rPr>
                <a:t>Limiting display to hours where the nr. of nodes in the bipartite network is at least 15% of its maximum network size to allow comparison across network types</a:t>
              </a:r>
              <a:endParaRPr/>
            </a:p>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a:solidFill>
                    <a:srgbClr val="3F3F3F"/>
                  </a:solidFill>
                  <a:latin typeface="Arial"/>
                  <a:ea typeface="Arial"/>
                  <a:cs typeface="Arial"/>
                  <a:sym typeface="Arial"/>
                </a:rPr>
                <a:t>Giant component in blue (      )</a:t>
              </a:r>
              <a:endParaRPr/>
            </a:p>
            <a:p>
              <a:pPr marL="171450" marR="0" lvl="0" indent="-120650" algn="just" rtl="0">
                <a:lnSpc>
                  <a:spcPct val="100000"/>
                </a:lnSpc>
                <a:spcBef>
                  <a:spcPts val="0"/>
                </a:spcBef>
                <a:spcAft>
                  <a:spcPts val="0"/>
                </a:spcAft>
                <a:buClr>
                  <a:srgbClr val="000000"/>
                </a:buClr>
                <a:buSzPts val="800"/>
                <a:buFont typeface="Arial"/>
                <a:buNone/>
              </a:pPr>
              <a:endParaRPr sz="800" b="0" i="0" u="none" strike="noStrike" cap="none">
                <a:solidFill>
                  <a:srgbClr val="3F3F3F"/>
                </a:solidFill>
                <a:latin typeface="Arial"/>
                <a:ea typeface="Arial"/>
                <a:cs typeface="Arial"/>
                <a:sym typeface="Arial"/>
              </a:endParaRPr>
            </a:p>
            <a:p>
              <a:pPr marL="171450" marR="0" lvl="0" indent="-120650" algn="just" rtl="0">
                <a:lnSpc>
                  <a:spcPct val="100000"/>
                </a:lnSpc>
                <a:spcBef>
                  <a:spcPts val="0"/>
                </a:spcBef>
                <a:spcAft>
                  <a:spcPts val="0"/>
                </a:spcAft>
                <a:buClr>
                  <a:srgbClr val="000000"/>
                </a:buClr>
                <a:buSzPts val="800"/>
                <a:buFont typeface="Arial"/>
                <a:buNone/>
              </a:pPr>
              <a:endParaRPr sz="800" b="0" i="0" u="none" strike="noStrike" cap="none">
                <a:solidFill>
                  <a:srgbClr val="3F3F3F"/>
                </a:solidFill>
                <a:latin typeface="Arial"/>
                <a:ea typeface="Arial"/>
                <a:cs typeface="Arial"/>
                <a:sym typeface="Arial"/>
              </a:endParaRPr>
            </a:p>
            <a:p>
              <a:pPr marL="171450" marR="0" lvl="0" indent="-171450" algn="just" rtl="0">
                <a:lnSpc>
                  <a:spcPct val="100000"/>
                </a:lnSpc>
                <a:spcBef>
                  <a:spcPts val="0"/>
                </a:spcBef>
                <a:spcAft>
                  <a:spcPts val="0"/>
                </a:spcAft>
                <a:buClr>
                  <a:srgbClr val="000000"/>
                </a:buClr>
                <a:buSzPts val="800"/>
                <a:buFont typeface="Arial"/>
                <a:buChar char="-"/>
              </a:pPr>
              <a:r>
                <a:rPr lang="en" sz="800" b="0" i="0" u="none" strike="noStrike" cap="none">
                  <a:solidFill>
                    <a:srgbClr val="3F3F3F"/>
                  </a:solidFill>
                  <a:latin typeface="Arial"/>
                  <a:ea typeface="Arial"/>
                  <a:cs typeface="Arial"/>
                  <a:sym typeface="Arial"/>
                </a:rPr>
                <a:t>In Bipartite network plot: </a:t>
              </a:r>
              <a:endParaRPr/>
            </a:p>
            <a:p>
              <a:pPr marL="0" marR="0" lvl="0" indent="0" algn="just" rtl="0">
                <a:lnSpc>
                  <a:spcPct val="100000"/>
                </a:lnSpc>
                <a:spcBef>
                  <a:spcPts val="0"/>
                </a:spcBef>
                <a:spcAft>
                  <a:spcPts val="0"/>
                </a:spcAft>
                <a:buNone/>
              </a:pPr>
              <a:r>
                <a:rPr lang="en" sz="800" b="0" i="0" u="none" strike="noStrike" cap="none">
                  <a:solidFill>
                    <a:srgbClr val="3F3F3F"/>
                  </a:solidFill>
                  <a:latin typeface="Arial"/>
                  <a:ea typeface="Arial"/>
                  <a:cs typeface="Arial"/>
                  <a:sym typeface="Arial"/>
                </a:rPr>
                <a:t>      marker shape – hashtag node (o) or user node (x)</a:t>
              </a:r>
              <a:endParaRPr/>
            </a:p>
            <a:p>
              <a:pPr marL="171450" marR="0" lvl="1" indent="-120650" algn="just" rtl="0">
                <a:lnSpc>
                  <a:spcPct val="100000"/>
                </a:lnSpc>
                <a:spcBef>
                  <a:spcPts val="0"/>
                </a:spcBef>
                <a:spcAft>
                  <a:spcPts val="0"/>
                </a:spcAft>
                <a:buClr>
                  <a:srgbClr val="000000"/>
                </a:buClr>
                <a:buSzPts val="800"/>
                <a:buFont typeface="Arial"/>
                <a:buNone/>
              </a:pPr>
              <a:endParaRPr sz="800" b="0" i="0" u="none" strike="noStrike" cap="none">
                <a:solidFill>
                  <a:srgbClr val="3F3F3F"/>
                </a:solidFill>
                <a:latin typeface="Arial"/>
                <a:ea typeface="Arial"/>
                <a:cs typeface="Arial"/>
                <a:sym typeface="Arial"/>
              </a:endParaRPr>
            </a:p>
            <a:p>
              <a:pPr marL="0" marR="0" lvl="0" indent="0" algn="just" rtl="0">
                <a:lnSpc>
                  <a:spcPct val="100000"/>
                </a:lnSpc>
                <a:spcBef>
                  <a:spcPts val="0"/>
                </a:spcBef>
                <a:spcAft>
                  <a:spcPts val="0"/>
                </a:spcAft>
                <a:buNone/>
              </a:pPr>
              <a:endParaRPr sz="800" b="0" i="0" u="none" strike="noStrike" cap="none">
                <a:solidFill>
                  <a:srgbClr val="3F3F3F"/>
                </a:solidFill>
                <a:latin typeface="Arial"/>
                <a:ea typeface="Arial"/>
                <a:cs typeface="Arial"/>
                <a:sym typeface="Arial"/>
              </a:endParaRPr>
            </a:p>
          </p:txBody>
        </p:sp>
        <p:sp>
          <p:nvSpPr>
            <p:cNvPr id="221" name="Google Shape;221;p13"/>
            <p:cNvSpPr/>
            <p:nvPr/>
          </p:nvSpPr>
          <p:spPr>
            <a:xfrm>
              <a:off x="6491773" y="4820434"/>
              <a:ext cx="139730" cy="71718"/>
            </a:xfrm>
            <a:prstGeom prst="rect">
              <a:avLst/>
            </a:prstGeom>
            <a:solidFill>
              <a:srgbClr val="2078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2" name="Google Shape;222;p13"/>
          <p:cNvSpPr txBox="1"/>
          <p:nvPr/>
        </p:nvSpPr>
        <p:spPr>
          <a:xfrm>
            <a:off x="5035673" y="536372"/>
            <a:ext cx="3938579" cy="92333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 sz="900" b="0" i="0" u="none" strike="noStrike" cap="none">
                <a:solidFill>
                  <a:srgbClr val="000000"/>
                </a:solidFill>
                <a:latin typeface="Arial"/>
                <a:ea typeface="Arial"/>
                <a:cs typeface="Arial"/>
                <a:sym typeface="Arial"/>
              </a:rPr>
              <a:t>In the following plots we can see how the most important nodes in the critical point behave throughout time. </a:t>
            </a:r>
            <a:endParaRPr/>
          </a:p>
          <a:p>
            <a:pPr marL="0" marR="0" lvl="0" indent="0" algn="just"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 sz="900" b="0" i="0" u="none" strike="noStrike" cap="none">
                <a:solidFill>
                  <a:srgbClr val="000000"/>
                </a:solidFill>
                <a:latin typeface="Arial"/>
                <a:ea typeface="Arial"/>
                <a:cs typeface="Arial"/>
                <a:sym typeface="Arial"/>
              </a:rPr>
              <a:t>We can see to how nodes evolve in the communities throughout time and which nodes from the simple networks are represented in the bipartite networks.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EA64BFB8-5A72-1762-972B-3040BF120EA8}"/>
            </a:ext>
          </a:extLst>
        </p:cNvPr>
        <p:cNvGrpSpPr/>
        <p:nvPr/>
      </p:nvGrpSpPr>
      <p:grpSpPr>
        <a:xfrm>
          <a:off x="0" y="0"/>
          <a:ext cx="0" cy="0"/>
          <a:chOff x="0" y="0"/>
          <a:chExt cx="0" cy="0"/>
        </a:xfrm>
      </p:grpSpPr>
      <p:sp>
        <p:nvSpPr>
          <p:cNvPr id="187" name="Google Shape;187;p12">
            <a:extLst>
              <a:ext uri="{FF2B5EF4-FFF2-40B4-BE49-F238E27FC236}">
                <a16:creationId xmlns:a16="http://schemas.microsoft.com/office/drawing/2014/main" id="{CD3F0C22-8E5B-50E4-E18B-B4C8CC523107}"/>
              </a:ext>
            </a:extLst>
          </p:cNvPr>
          <p:cNvSpPr txBox="1"/>
          <p:nvPr/>
        </p:nvSpPr>
        <p:spPr>
          <a:xfrm>
            <a:off x="384501" y="513258"/>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User nodes</a:t>
            </a:r>
            <a:endParaRPr sz="1200" b="0" i="0" u="none" strike="noStrike" cap="none">
              <a:solidFill>
                <a:schemeClr val="dk2"/>
              </a:solidFill>
              <a:latin typeface="Arial"/>
              <a:ea typeface="Arial"/>
              <a:cs typeface="Arial"/>
              <a:sym typeface="Arial"/>
            </a:endParaRPr>
          </a:p>
        </p:txBody>
      </p:sp>
      <p:sp>
        <p:nvSpPr>
          <p:cNvPr id="188" name="Google Shape;188;p12">
            <a:extLst>
              <a:ext uri="{FF2B5EF4-FFF2-40B4-BE49-F238E27FC236}">
                <a16:creationId xmlns:a16="http://schemas.microsoft.com/office/drawing/2014/main" id="{D3A6A6B7-EF73-1642-34D0-752DA331D7D5}"/>
              </a:ext>
            </a:extLst>
          </p:cNvPr>
          <p:cNvSpPr txBox="1"/>
          <p:nvPr/>
        </p:nvSpPr>
        <p:spPr>
          <a:xfrm>
            <a:off x="4755776" y="1624918"/>
            <a:ext cx="1461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Bipartite network</a:t>
            </a:r>
            <a:endParaRPr sz="1200" b="0" i="0" u="none" strike="noStrike" cap="none">
              <a:solidFill>
                <a:schemeClr val="dk2"/>
              </a:solidFill>
              <a:latin typeface="Arial"/>
              <a:ea typeface="Arial"/>
              <a:cs typeface="Arial"/>
              <a:sym typeface="Arial"/>
            </a:endParaRPr>
          </a:p>
        </p:txBody>
      </p:sp>
      <p:sp>
        <p:nvSpPr>
          <p:cNvPr id="189" name="Google Shape;189;p12">
            <a:extLst>
              <a:ext uri="{FF2B5EF4-FFF2-40B4-BE49-F238E27FC236}">
                <a16:creationId xmlns:a16="http://schemas.microsoft.com/office/drawing/2014/main" id="{BE9F0B85-D82F-A37B-237F-6F668FF4210D}"/>
              </a:ext>
            </a:extLst>
          </p:cNvPr>
          <p:cNvSpPr txBox="1"/>
          <p:nvPr/>
        </p:nvSpPr>
        <p:spPr>
          <a:xfrm>
            <a:off x="384501" y="3003537"/>
            <a:ext cx="146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2"/>
                </a:solidFill>
                <a:latin typeface="Arial"/>
                <a:ea typeface="Arial"/>
                <a:cs typeface="Arial"/>
                <a:sym typeface="Arial"/>
              </a:rPr>
              <a:t>Hashtag nodes</a:t>
            </a:r>
            <a:endParaRPr sz="1200" b="0" i="0" u="none" strike="noStrike" cap="none">
              <a:solidFill>
                <a:schemeClr val="dk2"/>
              </a:solidFill>
              <a:latin typeface="Arial"/>
              <a:ea typeface="Arial"/>
              <a:cs typeface="Arial"/>
              <a:sym typeface="Arial"/>
            </a:endParaRPr>
          </a:p>
        </p:txBody>
      </p:sp>
      <p:sp>
        <p:nvSpPr>
          <p:cNvPr id="190" name="Google Shape;190;p12">
            <a:extLst>
              <a:ext uri="{FF2B5EF4-FFF2-40B4-BE49-F238E27FC236}">
                <a16:creationId xmlns:a16="http://schemas.microsoft.com/office/drawing/2014/main" id="{097D6054-6CE6-A6F0-29DD-C920F5088B4C}"/>
              </a:ext>
            </a:extLst>
          </p:cNvPr>
          <p:cNvSpPr txBox="1"/>
          <p:nvPr/>
        </p:nvSpPr>
        <p:spPr>
          <a:xfrm>
            <a:off x="0" y="-38475"/>
            <a:ext cx="4945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9n</a:t>
            </a:r>
            <a:r>
              <a:rPr lang="en" sz="1800" b="1" i="0" u="none" strike="noStrike" cap="none">
                <a:solidFill>
                  <a:srgbClr val="666666"/>
                </a:solidFill>
                <a:highlight>
                  <a:srgbClr val="666666"/>
                </a:highlight>
                <a:latin typeface="Arial"/>
                <a:ea typeface="Arial"/>
                <a:cs typeface="Arial"/>
                <a:sym typeface="Arial"/>
              </a:rPr>
              <a:t>_</a:t>
            </a:r>
            <a:r>
              <a:rPr lang="en" sz="1800" b="1" i="0" u="none" strike="noStrike" cap="none">
                <a:solidFill>
                  <a:schemeClr val="lt1"/>
                </a:solidFill>
                <a:highlight>
                  <a:srgbClr val="666666"/>
                </a:highlight>
                <a:latin typeface="Arial"/>
                <a:ea typeface="Arial"/>
                <a:cs typeface="Arial"/>
                <a:sym typeface="Arial"/>
              </a:rPr>
              <a:t>   </a:t>
            </a:r>
            <a:endParaRPr sz="1800" b="1" i="0" u="none" strike="noStrike" cap="none">
              <a:solidFill>
                <a:schemeClr val="lt1"/>
              </a:solidFill>
              <a:highlight>
                <a:srgbClr val="666666"/>
              </a:highlight>
              <a:latin typeface="Arial"/>
              <a:ea typeface="Arial"/>
              <a:cs typeface="Arial"/>
              <a:sym typeface="Arial"/>
            </a:endParaRPr>
          </a:p>
        </p:txBody>
      </p:sp>
      <p:pic>
        <p:nvPicPr>
          <p:cNvPr id="191" name="Google Shape;191;p12">
            <a:extLst>
              <a:ext uri="{FF2B5EF4-FFF2-40B4-BE49-F238E27FC236}">
                <a16:creationId xmlns:a16="http://schemas.microsoft.com/office/drawing/2014/main" id="{B13843AE-5F73-36ED-3208-90A0EE1B13AA}"/>
              </a:ext>
            </a:extLst>
          </p:cNvPr>
          <p:cNvPicPr preferRelativeResize="0"/>
          <p:nvPr/>
        </p:nvPicPr>
        <p:blipFill rotWithShape="1">
          <a:blip r:embed="rId3">
            <a:alphaModFix/>
          </a:blip>
          <a:srcRect/>
          <a:stretch/>
        </p:blipFill>
        <p:spPr>
          <a:xfrm>
            <a:off x="0" y="877232"/>
            <a:ext cx="4572000" cy="1694518"/>
          </a:xfrm>
          <a:prstGeom prst="rect">
            <a:avLst/>
          </a:prstGeom>
          <a:noFill/>
          <a:ln>
            <a:noFill/>
          </a:ln>
        </p:spPr>
      </p:pic>
      <p:pic>
        <p:nvPicPr>
          <p:cNvPr id="192" name="Google Shape;192;p12">
            <a:extLst>
              <a:ext uri="{FF2B5EF4-FFF2-40B4-BE49-F238E27FC236}">
                <a16:creationId xmlns:a16="http://schemas.microsoft.com/office/drawing/2014/main" id="{9DC4EE05-2B96-4C96-9686-E77018097393}"/>
              </a:ext>
            </a:extLst>
          </p:cNvPr>
          <p:cNvPicPr preferRelativeResize="0"/>
          <p:nvPr/>
        </p:nvPicPr>
        <p:blipFill rotWithShape="1">
          <a:blip r:embed="rId4">
            <a:alphaModFix/>
          </a:blip>
          <a:srcRect/>
          <a:stretch/>
        </p:blipFill>
        <p:spPr>
          <a:xfrm>
            <a:off x="0" y="3405751"/>
            <a:ext cx="4572000" cy="1664585"/>
          </a:xfrm>
          <a:prstGeom prst="rect">
            <a:avLst/>
          </a:prstGeom>
          <a:noFill/>
          <a:ln>
            <a:noFill/>
          </a:ln>
        </p:spPr>
      </p:pic>
      <p:pic>
        <p:nvPicPr>
          <p:cNvPr id="193" name="Google Shape;193;p12">
            <a:extLst>
              <a:ext uri="{FF2B5EF4-FFF2-40B4-BE49-F238E27FC236}">
                <a16:creationId xmlns:a16="http://schemas.microsoft.com/office/drawing/2014/main" id="{577B0F86-5002-1D5E-0415-DC79BAD3446A}"/>
              </a:ext>
            </a:extLst>
          </p:cNvPr>
          <p:cNvPicPr preferRelativeResize="0"/>
          <p:nvPr/>
        </p:nvPicPr>
        <p:blipFill rotWithShape="1">
          <a:blip r:embed="rId5">
            <a:alphaModFix/>
          </a:blip>
          <a:srcRect/>
          <a:stretch/>
        </p:blipFill>
        <p:spPr>
          <a:xfrm>
            <a:off x="4572000" y="1955351"/>
            <a:ext cx="4572000" cy="1664585"/>
          </a:xfrm>
          <a:prstGeom prst="rect">
            <a:avLst/>
          </a:prstGeom>
          <a:noFill/>
          <a:ln>
            <a:noFill/>
          </a:ln>
        </p:spPr>
      </p:pic>
      <p:sp>
        <p:nvSpPr>
          <p:cNvPr id="194" name="Google Shape;194;p12">
            <a:extLst>
              <a:ext uri="{FF2B5EF4-FFF2-40B4-BE49-F238E27FC236}">
                <a16:creationId xmlns:a16="http://schemas.microsoft.com/office/drawing/2014/main" id="{11169695-4954-404C-4687-1148AAF0044A}"/>
              </a:ext>
            </a:extLst>
          </p:cNvPr>
          <p:cNvSpPr txBox="1"/>
          <p:nvPr/>
        </p:nvSpPr>
        <p:spPr>
          <a:xfrm>
            <a:off x="415114" y="22926"/>
            <a:ext cx="6845052" cy="800597"/>
          </a:xfrm>
          <a:prstGeom prst="rect">
            <a:avLst/>
          </a:prstGeom>
          <a:noFill/>
          <a:ln>
            <a:noFill/>
          </a:ln>
        </p:spPr>
        <p:txBody>
          <a:bodyPr spcFirstLastPara="1" wrap="square" lIns="91425" tIns="91425" rIns="91425" bIns="91425" anchor="t" anchorCtr="0">
            <a:normAutofit/>
          </a:bodyPr>
          <a:lstStyle/>
          <a:p>
            <a:pPr marL="139700" marR="0" lvl="0" indent="0" algn="l" rtl="0">
              <a:lnSpc>
                <a:spcPct val="100000"/>
              </a:lnSpc>
              <a:spcBef>
                <a:spcPts val="0"/>
              </a:spcBef>
              <a:spcAft>
                <a:spcPts val="0"/>
              </a:spcAft>
              <a:buClr>
                <a:schemeClr val="dk2"/>
              </a:buClr>
              <a:buSzPts val="2800"/>
              <a:buFont typeface="Arial"/>
              <a:buNone/>
            </a:pPr>
            <a:r>
              <a:rPr lang="en" sz="1050" b="0" i="0" u="none" strike="noStrike" cap="none">
                <a:solidFill>
                  <a:schemeClr val="dk2"/>
                </a:solidFill>
                <a:latin typeface="Arial"/>
                <a:ea typeface="Arial"/>
                <a:cs typeface="Arial"/>
                <a:sym typeface="Arial"/>
              </a:rPr>
              <a:t>Frequency plots of the top 20 nodes in the network with highest nestedness colored by component</a:t>
            </a:r>
            <a:endParaRPr sz="1050" b="0" i="0" u="none" strike="noStrike" cap="none">
              <a:solidFill>
                <a:schemeClr val="dk2"/>
              </a:solidFill>
              <a:latin typeface="Arial"/>
              <a:ea typeface="Arial"/>
              <a:cs typeface="Arial"/>
              <a:sym typeface="Arial"/>
            </a:endParaRPr>
          </a:p>
        </p:txBody>
      </p:sp>
      <p:sp>
        <p:nvSpPr>
          <p:cNvPr id="195" name="Google Shape;195;p12">
            <a:extLst>
              <a:ext uri="{FF2B5EF4-FFF2-40B4-BE49-F238E27FC236}">
                <a16:creationId xmlns:a16="http://schemas.microsoft.com/office/drawing/2014/main" id="{99EB556B-2100-DC81-BB31-5E62D038031B}"/>
              </a:ext>
            </a:extLst>
          </p:cNvPr>
          <p:cNvSpPr/>
          <p:nvPr/>
        </p:nvSpPr>
        <p:spPr>
          <a:xfrm>
            <a:off x="122767" y="2027766"/>
            <a:ext cx="778933" cy="279401"/>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6" name="Google Shape;196;p12">
            <a:extLst>
              <a:ext uri="{FF2B5EF4-FFF2-40B4-BE49-F238E27FC236}">
                <a16:creationId xmlns:a16="http://schemas.microsoft.com/office/drawing/2014/main" id="{2139AF92-0FE6-B049-5E91-6D213AB7AA74}"/>
              </a:ext>
            </a:extLst>
          </p:cNvPr>
          <p:cNvSpPr/>
          <p:nvPr/>
        </p:nvSpPr>
        <p:spPr>
          <a:xfrm>
            <a:off x="122766" y="3750733"/>
            <a:ext cx="850901" cy="1062567"/>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 name="Google Shape;197;p12">
            <a:extLst>
              <a:ext uri="{FF2B5EF4-FFF2-40B4-BE49-F238E27FC236}">
                <a16:creationId xmlns:a16="http://schemas.microsoft.com/office/drawing/2014/main" id="{E28CFCC2-2214-2311-5C30-D73E8B1D98E9}"/>
              </a:ext>
            </a:extLst>
          </p:cNvPr>
          <p:cNvSpPr/>
          <p:nvPr/>
        </p:nvSpPr>
        <p:spPr>
          <a:xfrm>
            <a:off x="76200" y="2245659"/>
            <a:ext cx="46566" cy="1546412"/>
          </a:xfrm>
          <a:prstGeom prst="leftBracket">
            <a:avLst>
              <a:gd name="adj" fmla="val 8333"/>
            </a:avLst>
          </a:prstGeom>
          <a:noFill/>
          <a:ln w="9525" cap="flat" cmpd="sng">
            <a:solidFill>
              <a:srgbClr val="3B7F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98" name="Google Shape;198;p12">
            <a:extLst>
              <a:ext uri="{FF2B5EF4-FFF2-40B4-BE49-F238E27FC236}">
                <a16:creationId xmlns:a16="http://schemas.microsoft.com/office/drawing/2014/main" id="{720B1601-8D98-B540-D21B-7A1785D9AAE2}"/>
              </a:ext>
            </a:extLst>
          </p:cNvPr>
          <p:cNvSpPr txBox="1"/>
          <p:nvPr/>
        </p:nvSpPr>
        <p:spPr>
          <a:xfrm rot="-5400000">
            <a:off x="-406518" y="2860055"/>
            <a:ext cx="1079142" cy="1846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600" b="0" i="0" u="none" strike="noStrike" cap="none" dirty="0">
                <a:solidFill>
                  <a:srgbClr val="000000"/>
                </a:solidFill>
                <a:latin typeface="Arial"/>
                <a:ea typeface="Arial"/>
                <a:cs typeface="Arial"/>
                <a:sym typeface="Arial"/>
              </a:rPr>
              <a:t>Nodes in bipartite network</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2644590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2571</TotalTime>
  <Words>2916</Words>
  <Application>Microsoft Office PowerPoint</Application>
  <PresentationFormat>On-screen Show (16:9)</PresentationFormat>
  <Paragraphs>336</Paragraphs>
  <Slides>51</Slides>
  <Notes>42</Notes>
  <HiddenSlides>13</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51</vt:i4>
      </vt:variant>
    </vt:vector>
  </HeadingPairs>
  <TitlesOfParts>
    <vt:vector size="54" baseType="lpstr">
      <vt:lpstr>Comfortaa SemiBold</vt:lpstr>
      <vt:lpstr>Arial</vt:lpstr>
      <vt:lpstr>Simple Light</vt:lpstr>
      <vt:lpstr>Hashtag nodes</vt:lpstr>
      <vt:lpstr>PowerPoint Presentation</vt:lpstr>
      <vt:lpstr>PowerPoint Presentation</vt:lpstr>
      <vt:lpstr>PowerPoint Presentation</vt:lpstr>
      <vt:lpstr>PowerPoint Presentation</vt:lpstr>
      <vt:lpstr>Node frequency per component</vt:lpstr>
      <vt:lpstr>PowerPoint Presentation</vt:lpstr>
      <vt:lpstr>PowerPoint Presentation</vt:lpstr>
      <vt:lpstr>PowerPoint Presentation</vt:lpstr>
      <vt:lpstr>PowerPoint Presentation</vt:lpstr>
      <vt:lpstr>hashtag frequency per component</vt:lpstr>
      <vt:lpstr>PowerPoint Presentation</vt:lpstr>
      <vt:lpstr>Node frequency per community</vt:lpstr>
      <vt:lpstr>PowerPoint Presentation</vt:lpstr>
      <vt:lpstr>PowerPoint Presentation</vt:lpstr>
      <vt:lpstr>PowerPoint Presentation</vt:lpstr>
      <vt:lpstr>PowerPoint Presentation</vt:lpstr>
      <vt:lpstr>PowerPoint Presentation</vt:lpstr>
      <vt:lpstr>PowerPoint Presentation</vt:lpstr>
      <vt:lpstr>hashtag frequency per community</vt:lpstr>
      <vt:lpstr>PowerPoint Presentation</vt:lpstr>
      <vt:lpstr>Node frequency per “temporal” community</vt:lpstr>
      <vt:lpstr>PowerPoint Presentation</vt:lpstr>
      <vt:lpstr>PowerPoint Presentation</vt:lpstr>
      <vt:lpstr>PowerPoint Presentation</vt:lpstr>
      <vt:lpstr>PowerPoint Presentation</vt:lpstr>
      <vt:lpstr>Node Centrality</vt:lpstr>
      <vt:lpstr>PowerPoint Presentation</vt:lpstr>
      <vt:lpstr>PowerPoint Presentation</vt:lpstr>
      <vt:lpstr>Node Centrality</vt:lpstr>
      <vt:lpstr>PowerPoint Presentation</vt:lpstr>
      <vt:lpstr>PowerPoint Presentation</vt:lpstr>
      <vt:lpstr>Node Centrality</vt:lpstr>
      <vt:lpstr>PowerPoint Presentation</vt:lpstr>
      <vt:lpstr>PowerPoint Presentation</vt:lpstr>
      <vt:lpstr>Node Centrality</vt:lpstr>
      <vt:lpstr>PowerPoint Presentation</vt:lpstr>
      <vt:lpstr>PowerPoint Presentation</vt:lpstr>
      <vt:lpstr>PageRank</vt:lpstr>
      <vt:lpstr>PowerPoint Presentation</vt:lpstr>
      <vt:lpstr>Main K-core</vt:lpstr>
      <vt:lpstr>PowerPoint Presentation</vt:lpstr>
      <vt:lpstr>PowerPoint Presentation</vt:lpstr>
      <vt:lpstr>PowerPoint Presentation</vt:lpstr>
      <vt:lpstr>PowerPoint Presentation</vt:lpstr>
      <vt:lpstr>Hashtag freq. plots &amp; Cluster-size distribution</vt:lpstr>
      <vt:lpstr>PowerPoint Presentation</vt:lpstr>
      <vt:lpstr>PowerPoint Presentation</vt:lpstr>
      <vt:lpstr>Cluster-size entropy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Francisco Viana</dc:creator>
  <cp:lastModifiedBy>Francisco Viana</cp:lastModifiedBy>
  <cp:revision>12</cp:revision>
  <dcterms:modified xsi:type="dcterms:W3CDTF">2024-11-01T03:06:13Z</dcterms:modified>
</cp:coreProperties>
</file>